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73" r:id="rId3"/>
    <p:sldId id="272" r:id="rId4"/>
    <p:sldId id="258" r:id="rId5"/>
    <p:sldId id="275" r:id="rId6"/>
    <p:sldId id="276" r:id="rId7"/>
    <p:sldId id="277" r:id="rId8"/>
    <p:sldId id="278" r:id="rId9"/>
    <p:sldId id="279" r:id="rId10"/>
    <p:sldId id="274" r:id="rId11"/>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D4596FCE-DD64-45DD-8088-6CB3DA54987C}" type="datetimeFigureOut">
              <a:rPr kumimoji="1" lang="ja-JP" altLang="en-US" smtClean="0"/>
              <a:t>2020/5/5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FDB5EB8-C968-4E1F-BFCB-94C737F0F27C}" type="slidenum">
              <a:rPr kumimoji="1" lang="ja-JP" altLang="en-US" smtClean="0"/>
              <a:t>‹#›</a:t>
            </a:fld>
            <a:endParaRPr kumimoji="1" lang="ja-JP" altLang="en-US"/>
          </a:p>
        </p:txBody>
      </p:sp>
    </p:spTree>
    <p:extLst>
      <p:ext uri="{BB962C8B-B14F-4D97-AF65-F5344CB8AC3E}">
        <p14:creationId xmlns:p14="http://schemas.microsoft.com/office/powerpoint/2010/main" val="7803391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4596FCE-DD64-45DD-8088-6CB3DA54987C}" type="datetimeFigureOut">
              <a:rPr kumimoji="1" lang="ja-JP" altLang="en-US" smtClean="0"/>
              <a:t>2020/5/5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FDB5EB8-C968-4E1F-BFCB-94C737F0F27C}" type="slidenum">
              <a:rPr kumimoji="1" lang="ja-JP" altLang="en-US" smtClean="0"/>
              <a:t>‹#›</a:t>
            </a:fld>
            <a:endParaRPr kumimoji="1" lang="ja-JP" altLang="en-US"/>
          </a:p>
        </p:txBody>
      </p:sp>
    </p:spTree>
    <p:extLst>
      <p:ext uri="{BB962C8B-B14F-4D97-AF65-F5344CB8AC3E}">
        <p14:creationId xmlns:p14="http://schemas.microsoft.com/office/powerpoint/2010/main" val="898051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4596FCE-DD64-45DD-8088-6CB3DA54987C}" type="datetimeFigureOut">
              <a:rPr kumimoji="1" lang="ja-JP" altLang="en-US" smtClean="0"/>
              <a:t>2020/5/5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FDB5EB8-C968-4E1F-BFCB-94C737F0F27C}" type="slidenum">
              <a:rPr kumimoji="1" lang="ja-JP" altLang="en-US" smtClean="0"/>
              <a:t>‹#›</a:t>
            </a:fld>
            <a:endParaRPr kumimoji="1" lang="ja-JP" altLang="en-US"/>
          </a:p>
        </p:txBody>
      </p:sp>
    </p:spTree>
    <p:extLst>
      <p:ext uri="{BB962C8B-B14F-4D97-AF65-F5344CB8AC3E}">
        <p14:creationId xmlns:p14="http://schemas.microsoft.com/office/powerpoint/2010/main" val="1574597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4596FCE-DD64-45DD-8088-6CB3DA54987C}" type="datetimeFigureOut">
              <a:rPr kumimoji="1" lang="ja-JP" altLang="en-US" smtClean="0"/>
              <a:t>2020/5/5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FDB5EB8-C968-4E1F-BFCB-94C737F0F27C}" type="slidenum">
              <a:rPr kumimoji="1" lang="ja-JP" altLang="en-US" smtClean="0"/>
              <a:t>‹#›</a:t>
            </a:fld>
            <a:endParaRPr kumimoji="1" lang="ja-JP" altLang="en-US"/>
          </a:p>
        </p:txBody>
      </p:sp>
    </p:spTree>
    <p:extLst>
      <p:ext uri="{BB962C8B-B14F-4D97-AF65-F5344CB8AC3E}">
        <p14:creationId xmlns:p14="http://schemas.microsoft.com/office/powerpoint/2010/main" val="2817224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4596FCE-DD64-45DD-8088-6CB3DA54987C}" type="datetimeFigureOut">
              <a:rPr kumimoji="1" lang="ja-JP" altLang="en-US" smtClean="0"/>
              <a:t>2020/5/5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FDB5EB8-C968-4E1F-BFCB-94C737F0F27C}" type="slidenum">
              <a:rPr kumimoji="1" lang="ja-JP" altLang="en-US" smtClean="0"/>
              <a:t>‹#›</a:t>
            </a:fld>
            <a:endParaRPr kumimoji="1" lang="ja-JP" altLang="en-US"/>
          </a:p>
        </p:txBody>
      </p:sp>
    </p:spTree>
    <p:extLst>
      <p:ext uri="{BB962C8B-B14F-4D97-AF65-F5344CB8AC3E}">
        <p14:creationId xmlns:p14="http://schemas.microsoft.com/office/powerpoint/2010/main" val="387761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D4596FCE-DD64-45DD-8088-6CB3DA54987C}" type="datetimeFigureOut">
              <a:rPr kumimoji="1" lang="ja-JP" altLang="en-US" smtClean="0"/>
              <a:t>2020/5/5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FDB5EB8-C968-4E1F-BFCB-94C737F0F27C}" type="slidenum">
              <a:rPr kumimoji="1" lang="ja-JP" altLang="en-US" smtClean="0"/>
              <a:t>‹#›</a:t>
            </a:fld>
            <a:endParaRPr kumimoji="1" lang="ja-JP" altLang="en-US"/>
          </a:p>
        </p:txBody>
      </p:sp>
    </p:spTree>
    <p:extLst>
      <p:ext uri="{BB962C8B-B14F-4D97-AF65-F5344CB8AC3E}">
        <p14:creationId xmlns:p14="http://schemas.microsoft.com/office/powerpoint/2010/main" val="718327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D4596FCE-DD64-45DD-8088-6CB3DA54987C}" type="datetimeFigureOut">
              <a:rPr kumimoji="1" lang="ja-JP" altLang="en-US" smtClean="0"/>
              <a:t>2020/5/5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FDB5EB8-C968-4E1F-BFCB-94C737F0F27C}" type="slidenum">
              <a:rPr kumimoji="1" lang="ja-JP" altLang="en-US" smtClean="0"/>
              <a:t>‹#›</a:t>
            </a:fld>
            <a:endParaRPr kumimoji="1" lang="ja-JP" altLang="en-US"/>
          </a:p>
        </p:txBody>
      </p:sp>
    </p:spTree>
    <p:extLst>
      <p:ext uri="{BB962C8B-B14F-4D97-AF65-F5344CB8AC3E}">
        <p14:creationId xmlns:p14="http://schemas.microsoft.com/office/powerpoint/2010/main" val="41470468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D4596FCE-DD64-45DD-8088-6CB3DA54987C}" type="datetimeFigureOut">
              <a:rPr kumimoji="1" lang="ja-JP" altLang="en-US" smtClean="0"/>
              <a:t>2020/5/5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FDB5EB8-C968-4E1F-BFCB-94C737F0F27C}" type="slidenum">
              <a:rPr kumimoji="1" lang="ja-JP" altLang="en-US" smtClean="0"/>
              <a:t>‹#›</a:t>
            </a:fld>
            <a:endParaRPr kumimoji="1" lang="ja-JP" altLang="en-US"/>
          </a:p>
        </p:txBody>
      </p:sp>
    </p:spTree>
    <p:extLst>
      <p:ext uri="{BB962C8B-B14F-4D97-AF65-F5344CB8AC3E}">
        <p14:creationId xmlns:p14="http://schemas.microsoft.com/office/powerpoint/2010/main" val="3270531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4596FCE-DD64-45DD-8088-6CB3DA54987C}" type="datetimeFigureOut">
              <a:rPr kumimoji="1" lang="ja-JP" altLang="en-US" smtClean="0"/>
              <a:t>2020/5/5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FDB5EB8-C968-4E1F-BFCB-94C737F0F27C}" type="slidenum">
              <a:rPr kumimoji="1" lang="ja-JP" altLang="en-US" smtClean="0"/>
              <a:t>‹#›</a:t>
            </a:fld>
            <a:endParaRPr kumimoji="1" lang="ja-JP" altLang="en-US"/>
          </a:p>
        </p:txBody>
      </p:sp>
    </p:spTree>
    <p:extLst>
      <p:ext uri="{BB962C8B-B14F-4D97-AF65-F5344CB8AC3E}">
        <p14:creationId xmlns:p14="http://schemas.microsoft.com/office/powerpoint/2010/main" val="31191456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4596FCE-DD64-45DD-8088-6CB3DA54987C}" type="datetimeFigureOut">
              <a:rPr kumimoji="1" lang="ja-JP" altLang="en-US" smtClean="0"/>
              <a:t>2020/5/5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FDB5EB8-C968-4E1F-BFCB-94C737F0F27C}" type="slidenum">
              <a:rPr kumimoji="1" lang="ja-JP" altLang="en-US" smtClean="0"/>
              <a:t>‹#›</a:t>
            </a:fld>
            <a:endParaRPr kumimoji="1" lang="ja-JP" altLang="en-US"/>
          </a:p>
        </p:txBody>
      </p:sp>
    </p:spTree>
    <p:extLst>
      <p:ext uri="{BB962C8B-B14F-4D97-AF65-F5344CB8AC3E}">
        <p14:creationId xmlns:p14="http://schemas.microsoft.com/office/powerpoint/2010/main" val="36245769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4596FCE-DD64-45DD-8088-6CB3DA54987C}" type="datetimeFigureOut">
              <a:rPr kumimoji="1" lang="ja-JP" altLang="en-US" smtClean="0"/>
              <a:t>2020/5/5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FDB5EB8-C968-4E1F-BFCB-94C737F0F27C}" type="slidenum">
              <a:rPr kumimoji="1" lang="ja-JP" altLang="en-US" smtClean="0"/>
              <a:t>‹#›</a:t>
            </a:fld>
            <a:endParaRPr kumimoji="1" lang="ja-JP" altLang="en-US"/>
          </a:p>
        </p:txBody>
      </p:sp>
    </p:spTree>
    <p:extLst>
      <p:ext uri="{BB962C8B-B14F-4D97-AF65-F5344CB8AC3E}">
        <p14:creationId xmlns:p14="http://schemas.microsoft.com/office/powerpoint/2010/main" val="28879716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596FCE-DD64-45DD-8088-6CB3DA54987C}" type="datetimeFigureOut">
              <a:rPr kumimoji="1" lang="ja-JP" altLang="en-US" smtClean="0"/>
              <a:t>2020/5/5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DB5EB8-C968-4E1F-BFCB-94C737F0F27C}" type="slidenum">
              <a:rPr kumimoji="1" lang="ja-JP" altLang="en-US" smtClean="0"/>
              <a:t>‹#›</a:t>
            </a:fld>
            <a:endParaRPr kumimoji="1" lang="ja-JP" altLang="en-US"/>
          </a:p>
        </p:txBody>
      </p:sp>
    </p:spTree>
    <p:extLst>
      <p:ext uri="{BB962C8B-B14F-4D97-AF65-F5344CB8AC3E}">
        <p14:creationId xmlns:p14="http://schemas.microsoft.com/office/powerpoint/2010/main" val="9496166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63788" y="143320"/>
            <a:ext cx="5829048" cy="461665"/>
          </a:xfrm>
          <a:prstGeom prst="rect">
            <a:avLst/>
          </a:prstGeom>
          <a:ln>
            <a:solidFill>
              <a:srgbClr val="FF0000"/>
            </a:solidFill>
          </a:ln>
        </p:spPr>
        <p:style>
          <a:lnRef idx="2">
            <a:schemeClr val="dk1"/>
          </a:lnRef>
          <a:fillRef idx="1">
            <a:schemeClr val="lt1"/>
          </a:fillRef>
          <a:effectRef idx="0">
            <a:schemeClr val="dk1"/>
          </a:effectRef>
          <a:fontRef idx="minor">
            <a:schemeClr val="dk1"/>
          </a:fontRef>
        </p:style>
        <p:txBody>
          <a:bodyPr wrap="square" rtlCol="0" anchor="ctr" anchorCtr="1">
            <a:spAutoFit/>
          </a:bodyPr>
          <a:lstStyle/>
          <a:p>
            <a:pPr algn="ctr"/>
            <a:r>
              <a:rPr kumimoji="1" lang="ja-JP" altLang="en-US" sz="2400" b="1" dirty="0" smtClean="0"/>
              <a:t>栃木県緊急事態措置の経過</a:t>
            </a:r>
            <a:endParaRPr kumimoji="1" lang="ja-JP" altLang="en-US" sz="2400" b="1" dirty="0"/>
          </a:p>
        </p:txBody>
      </p:sp>
      <p:sp>
        <p:nvSpPr>
          <p:cNvPr id="2" name="右矢印 1"/>
          <p:cNvSpPr/>
          <p:nvPr/>
        </p:nvSpPr>
        <p:spPr>
          <a:xfrm>
            <a:off x="5920295" y="3343801"/>
            <a:ext cx="360000" cy="624114"/>
          </a:xfrm>
          <a:prstGeom prst="rightArrow">
            <a:avLst/>
          </a:prstGeom>
          <a:ln/>
        </p:spPr>
        <p:style>
          <a:lnRef idx="3">
            <a:schemeClr val="lt1"/>
          </a:lnRef>
          <a:fillRef idx="1">
            <a:schemeClr val="accent1"/>
          </a:fillRef>
          <a:effectRef idx="1">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66802" y="789709"/>
            <a:ext cx="5796000" cy="6013112"/>
          </a:xfrm>
          <a:prstGeom prst="rect">
            <a:avLst/>
          </a:prstGeom>
          <a:ln w="3175">
            <a:prstDash val="dash"/>
          </a:ln>
        </p:spPr>
        <p:style>
          <a:lnRef idx="2">
            <a:schemeClr val="dk1"/>
          </a:lnRef>
          <a:fillRef idx="1">
            <a:schemeClr val="lt1"/>
          </a:fillRef>
          <a:effectRef idx="0">
            <a:schemeClr val="dk1"/>
          </a:effectRef>
          <a:fontRef idx="minor">
            <a:schemeClr val="dk1"/>
          </a:fontRef>
        </p:style>
        <p:txBody>
          <a:bodyPr wrap="square" rtlCol="0">
            <a:noAutofit/>
          </a:bodyPr>
          <a:lstStyle/>
          <a:p>
            <a:pPr>
              <a:spcBef>
                <a:spcPts val="600"/>
              </a:spcBef>
            </a:pPr>
            <a:r>
              <a:rPr kumimoji="1" lang="ja-JP" altLang="en-US" b="1" dirty="0" smtClean="0"/>
              <a:t>①　区域</a:t>
            </a:r>
            <a:r>
              <a:rPr kumimoji="1" lang="ja-JP" altLang="en-US" dirty="0" smtClean="0"/>
              <a:t>　</a:t>
            </a:r>
            <a:r>
              <a:rPr kumimoji="1" lang="ja-JP" altLang="en-US" b="1" dirty="0" smtClean="0"/>
              <a:t>栃木県全域</a:t>
            </a:r>
            <a:endParaRPr kumimoji="1" lang="en-US" altLang="ja-JP" b="1" dirty="0" smtClean="0"/>
          </a:p>
          <a:p>
            <a:pPr>
              <a:spcBef>
                <a:spcPts val="600"/>
              </a:spcBef>
            </a:pPr>
            <a:r>
              <a:rPr kumimoji="1" lang="ja-JP" altLang="en-US" b="1" dirty="0" smtClean="0"/>
              <a:t>②</a:t>
            </a:r>
            <a:r>
              <a:rPr lang="ja-JP" altLang="en-US" b="1" dirty="0"/>
              <a:t>　期間　令和２年４月１８日（土）から</a:t>
            </a:r>
          </a:p>
          <a:p>
            <a:r>
              <a:rPr lang="ja-JP" altLang="en-US" b="1" dirty="0"/>
              <a:t>　　　</a:t>
            </a:r>
            <a:r>
              <a:rPr lang="ja-JP" altLang="en-US" b="1" dirty="0" smtClean="0"/>
              <a:t>　　</a:t>
            </a:r>
            <a:r>
              <a:rPr lang="ja-JP" altLang="en-US" b="1" u="sng" dirty="0" smtClean="0"/>
              <a:t>令和</a:t>
            </a:r>
            <a:r>
              <a:rPr lang="ja-JP" altLang="en-US" b="1" u="sng" dirty="0"/>
              <a:t>２年</a:t>
            </a:r>
            <a:r>
              <a:rPr lang="ja-JP" altLang="en-US" b="1" u="sng" dirty="0" smtClean="0"/>
              <a:t>５月１０日（日）</a:t>
            </a:r>
            <a:endParaRPr lang="en-US" altLang="ja-JP" b="1" u="sng" dirty="0"/>
          </a:p>
          <a:p>
            <a:pPr>
              <a:spcBef>
                <a:spcPts val="600"/>
              </a:spcBef>
            </a:pPr>
            <a:r>
              <a:rPr kumimoji="1" lang="ja-JP" altLang="en-US" b="1" dirty="0" smtClean="0"/>
              <a:t>③</a:t>
            </a:r>
            <a:r>
              <a:rPr kumimoji="1" lang="ja-JP" altLang="en-US" dirty="0" smtClean="0"/>
              <a:t>　</a:t>
            </a:r>
            <a:r>
              <a:rPr kumimoji="1" lang="ja-JP" altLang="en-US" b="1" dirty="0" smtClean="0"/>
              <a:t>実施内容</a:t>
            </a:r>
            <a:endParaRPr kumimoji="1" lang="en-US" altLang="ja-JP" b="1" dirty="0" smtClean="0"/>
          </a:p>
          <a:p>
            <a:pPr marL="711200" indent="-285750">
              <a:spcBef>
                <a:spcPts val="600"/>
              </a:spcBef>
              <a:buFont typeface="Wingdings" panose="05000000000000000000" pitchFamily="2" charset="2"/>
              <a:buChar char="l"/>
            </a:pPr>
            <a:r>
              <a:rPr kumimoji="1" lang="ja-JP" altLang="en-US" b="1" dirty="0" smtClean="0"/>
              <a:t>外出自粛の要請</a:t>
            </a:r>
            <a:r>
              <a:rPr kumimoji="1" lang="ja-JP" altLang="en-US" sz="1400" dirty="0" smtClean="0"/>
              <a:t>（特措法第</a:t>
            </a:r>
            <a:r>
              <a:rPr kumimoji="1" lang="en-US" altLang="ja-JP" sz="1400" dirty="0" smtClean="0"/>
              <a:t>45</a:t>
            </a:r>
            <a:r>
              <a:rPr kumimoji="1" lang="ja-JP" altLang="en-US" sz="1400" dirty="0" smtClean="0"/>
              <a:t>条第１項）</a:t>
            </a:r>
            <a:endParaRPr kumimoji="1" lang="en-US" altLang="ja-JP" sz="1400" dirty="0" smtClean="0"/>
          </a:p>
          <a:p>
            <a:pPr marL="987425" indent="-285750">
              <a:spcBef>
                <a:spcPts val="600"/>
              </a:spcBef>
              <a:buFont typeface="Wingdings" panose="05000000000000000000" pitchFamily="2" charset="2"/>
              <a:buChar char="ü"/>
            </a:pPr>
            <a:r>
              <a:rPr lang="ja-JP" altLang="en-US" sz="1400" u="sng" dirty="0"/>
              <a:t>不要不急の外出</a:t>
            </a:r>
            <a:r>
              <a:rPr lang="ja-JP" altLang="en-US" sz="1400" u="sng" dirty="0" smtClean="0"/>
              <a:t>自粛を要請</a:t>
            </a:r>
            <a:endParaRPr lang="en-US" altLang="ja-JP" sz="1400" u="sng" dirty="0"/>
          </a:p>
          <a:p>
            <a:pPr marL="987425" indent="-285750">
              <a:spcBef>
                <a:spcPts val="600"/>
              </a:spcBef>
              <a:buFont typeface="Wingdings" panose="05000000000000000000" pitchFamily="2" charset="2"/>
              <a:buChar char="ü"/>
            </a:pPr>
            <a:r>
              <a:rPr lang="ja-JP" altLang="en-US" sz="1400" dirty="0"/>
              <a:t>都道府県をまたぐ人の移動や「３つの密」が濃厚な形で</a:t>
            </a:r>
            <a:r>
              <a:rPr lang="ja-JP" altLang="en-US" sz="1400" dirty="0" smtClean="0"/>
              <a:t>重なる繁華街の接待</a:t>
            </a:r>
            <a:r>
              <a:rPr lang="ja-JP" altLang="en-US" sz="1400" dirty="0"/>
              <a:t>を伴う飲食店への出入りの自粛を</a:t>
            </a:r>
            <a:r>
              <a:rPr lang="ja-JP" altLang="en-US" sz="1400" dirty="0" smtClean="0"/>
              <a:t>要請</a:t>
            </a:r>
            <a:endParaRPr lang="en-US" altLang="ja-JP" sz="1400" dirty="0" smtClean="0"/>
          </a:p>
          <a:p>
            <a:pPr marL="987425" indent="-285750">
              <a:spcBef>
                <a:spcPts val="600"/>
              </a:spcBef>
              <a:buFont typeface="Wingdings" panose="05000000000000000000" pitchFamily="2" charset="2"/>
              <a:buChar char="ü"/>
            </a:pPr>
            <a:endParaRPr lang="en-US" altLang="ja-JP" sz="1400" dirty="0"/>
          </a:p>
          <a:p>
            <a:pPr marL="711200" indent="-285750">
              <a:spcBef>
                <a:spcPts val="600"/>
              </a:spcBef>
              <a:buFont typeface="Wingdings" panose="05000000000000000000" pitchFamily="2" charset="2"/>
              <a:buChar char="l"/>
            </a:pPr>
            <a:r>
              <a:rPr kumimoji="1" lang="ja-JP" altLang="en-US" b="1" dirty="0" smtClean="0"/>
              <a:t>施設の使用制限の要請・協力依頼</a:t>
            </a:r>
            <a:r>
              <a:rPr kumimoji="1" lang="ja-JP" altLang="en-US" sz="1400" dirty="0" smtClean="0"/>
              <a:t>（特措法第</a:t>
            </a:r>
            <a:r>
              <a:rPr kumimoji="1" lang="en-US" altLang="ja-JP" sz="1400" dirty="0" smtClean="0"/>
              <a:t>24</a:t>
            </a:r>
            <a:r>
              <a:rPr kumimoji="1" lang="ja-JP" altLang="en-US" sz="1400" dirty="0" smtClean="0"/>
              <a:t>条</a:t>
            </a:r>
            <a:r>
              <a:rPr lang="ja-JP" altLang="en-US" sz="1400" dirty="0"/>
              <a:t>第９項</a:t>
            </a:r>
            <a:r>
              <a:rPr lang="ja-JP" altLang="en-US" sz="1400" dirty="0" smtClean="0"/>
              <a:t>等）</a:t>
            </a:r>
            <a:endParaRPr lang="en-US" altLang="ja-JP" sz="1400" dirty="0"/>
          </a:p>
          <a:p>
            <a:pPr marL="987425" indent="-285750">
              <a:spcBef>
                <a:spcPts val="600"/>
              </a:spcBef>
              <a:buFont typeface="Wingdings" panose="05000000000000000000" pitchFamily="2" charset="2"/>
              <a:buChar char="ü"/>
            </a:pPr>
            <a:r>
              <a:rPr lang="ja-JP" altLang="en-US" sz="1400" u="sng" dirty="0"/>
              <a:t>学校、</a:t>
            </a:r>
            <a:r>
              <a:rPr lang="ja-JP" altLang="en-US" sz="1400" dirty="0"/>
              <a:t>遊興施設等に</a:t>
            </a:r>
            <a:r>
              <a:rPr lang="ja-JP" altLang="en-US" sz="1400" dirty="0" smtClean="0"/>
              <a:t>対して休止を</a:t>
            </a:r>
            <a:r>
              <a:rPr lang="ja-JP" altLang="en-US" sz="1400" dirty="0"/>
              <a:t>要請・協力</a:t>
            </a:r>
            <a:r>
              <a:rPr lang="ja-JP" altLang="en-US" sz="1400" dirty="0" smtClean="0"/>
              <a:t>依頼</a:t>
            </a:r>
            <a:endParaRPr lang="en-US" altLang="ja-JP" sz="1400" dirty="0" smtClean="0"/>
          </a:p>
          <a:p>
            <a:pPr marL="987425" indent="-285750">
              <a:spcBef>
                <a:spcPts val="600"/>
              </a:spcBef>
              <a:buFont typeface="Wingdings" panose="05000000000000000000" pitchFamily="2" charset="2"/>
              <a:buChar char="ü"/>
            </a:pPr>
            <a:endParaRPr lang="en-US" altLang="ja-JP" sz="1400" dirty="0"/>
          </a:p>
          <a:p>
            <a:pPr marL="987425" indent="-285750">
              <a:spcBef>
                <a:spcPts val="600"/>
              </a:spcBef>
              <a:buFont typeface="Wingdings" panose="05000000000000000000" pitchFamily="2" charset="2"/>
              <a:buChar char="ü"/>
            </a:pPr>
            <a:r>
              <a:rPr lang="ja-JP" altLang="en-US" sz="1400" dirty="0" smtClean="0"/>
              <a:t>医療</a:t>
            </a:r>
            <a:r>
              <a:rPr lang="ja-JP" altLang="en-US" sz="1400" dirty="0"/>
              <a:t>施設等に</a:t>
            </a:r>
            <a:r>
              <a:rPr lang="ja-JP" altLang="en-US" sz="1400" dirty="0" smtClean="0"/>
              <a:t>対して十分な</a:t>
            </a:r>
            <a:r>
              <a:rPr lang="ja-JP" altLang="en-US" sz="1400" dirty="0"/>
              <a:t>感染防止対策</a:t>
            </a:r>
            <a:r>
              <a:rPr lang="ja-JP" altLang="en-US" sz="1400" dirty="0" smtClean="0"/>
              <a:t>の協力を要請</a:t>
            </a:r>
            <a:endParaRPr lang="en-US" altLang="ja-JP" sz="1400" dirty="0" smtClean="0"/>
          </a:p>
          <a:p>
            <a:pPr marL="987425" indent="-285750">
              <a:spcBef>
                <a:spcPts val="600"/>
              </a:spcBef>
              <a:buFont typeface="Wingdings" panose="05000000000000000000" pitchFamily="2" charset="2"/>
              <a:buChar char="ü"/>
            </a:pPr>
            <a:endParaRPr kumimoji="1" lang="en-US" altLang="ja-JP" sz="1400" u="sng" dirty="0" smtClean="0"/>
          </a:p>
          <a:p>
            <a:pPr marL="701675">
              <a:spcBef>
                <a:spcPts val="600"/>
              </a:spcBef>
            </a:pPr>
            <a:endParaRPr kumimoji="1" lang="en-US" altLang="ja-JP" sz="1400" u="sng" dirty="0" smtClean="0"/>
          </a:p>
          <a:p>
            <a:pPr marL="711200" indent="-285750">
              <a:spcBef>
                <a:spcPts val="600"/>
              </a:spcBef>
              <a:buFont typeface="Wingdings" panose="05000000000000000000" pitchFamily="2" charset="2"/>
              <a:buChar char="l"/>
            </a:pPr>
            <a:r>
              <a:rPr kumimoji="1" lang="ja-JP" altLang="en-US" b="1" dirty="0" smtClean="0"/>
              <a:t>催物</a:t>
            </a:r>
            <a:r>
              <a:rPr kumimoji="1" lang="en-US" altLang="ja-JP" b="1" dirty="0" smtClean="0"/>
              <a:t>(</a:t>
            </a:r>
            <a:r>
              <a:rPr kumimoji="1" lang="ja-JP" altLang="en-US" b="1" dirty="0" smtClean="0"/>
              <a:t>イベント等</a:t>
            </a:r>
            <a:r>
              <a:rPr kumimoji="1" lang="en-US" altLang="ja-JP" b="1" dirty="0" smtClean="0"/>
              <a:t>)</a:t>
            </a:r>
            <a:r>
              <a:rPr kumimoji="1" lang="ja-JP" altLang="en-US" b="1" dirty="0" smtClean="0"/>
              <a:t>の開催自粛の要請・協力依頼</a:t>
            </a:r>
            <a:r>
              <a:rPr kumimoji="1" lang="ja-JP" altLang="en-US" sz="1400" dirty="0" smtClean="0"/>
              <a:t>（特措法第</a:t>
            </a:r>
            <a:r>
              <a:rPr kumimoji="1" lang="en-US" altLang="ja-JP" sz="1400" dirty="0" smtClean="0"/>
              <a:t>24</a:t>
            </a:r>
            <a:r>
              <a:rPr kumimoji="1" lang="ja-JP" altLang="en-US" sz="1400" dirty="0" smtClean="0"/>
              <a:t>条第９項等）</a:t>
            </a:r>
            <a:endParaRPr kumimoji="1" lang="en-US" altLang="ja-JP" sz="1400" dirty="0" smtClean="0"/>
          </a:p>
          <a:p>
            <a:pPr marL="987425" indent="-285750">
              <a:spcBef>
                <a:spcPts val="600"/>
              </a:spcBef>
              <a:buFont typeface="Wingdings" panose="05000000000000000000" pitchFamily="2" charset="2"/>
              <a:buChar char="ü"/>
            </a:pPr>
            <a:r>
              <a:rPr lang="ja-JP" altLang="en-US" sz="1400" dirty="0" smtClean="0"/>
              <a:t>イベント主催者等に対し、</a:t>
            </a:r>
            <a:r>
              <a:rPr lang="ja-JP" altLang="en-US" sz="1400" u="sng" dirty="0" smtClean="0"/>
              <a:t>規模</a:t>
            </a:r>
            <a:r>
              <a:rPr lang="ja-JP" altLang="en-US" sz="1400" u="sng" dirty="0"/>
              <a:t>や場所に関わらず</a:t>
            </a:r>
            <a:r>
              <a:rPr lang="ja-JP" altLang="en-US" sz="1400" dirty="0"/>
              <a:t>、開催の自粛を</a:t>
            </a:r>
            <a:r>
              <a:rPr lang="ja-JP" altLang="en-US" sz="1400" dirty="0" smtClean="0"/>
              <a:t>要請</a:t>
            </a:r>
            <a:endParaRPr lang="en-US" altLang="ja-JP" sz="1400" dirty="0" smtClean="0"/>
          </a:p>
        </p:txBody>
      </p:sp>
      <p:sp>
        <p:nvSpPr>
          <p:cNvPr id="12" name="テキスト ボックス 11"/>
          <p:cNvSpPr txBox="1"/>
          <p:nvPr/>
        </p:nvSpPr>
        <p:spPr>
          <a:xfrm>
            <a:off x="6297915" y="789709"/>
            <a:ext cx="5796000" cy="6013111"/>
          </a:xfrm>
          <a:prstGeom prst="rect">
            <a:avLst/>
          </a:prstGeom>
          <a:ln w="38100"/>
        </p:spPr>
        <p:style>
          <a:lnRef idx="2">
            <a:schemeClr val="dk1"/>
          </a:lnRef>
          <a:fillRef idx="1">
            <a:schemeClr val="lt1"/>
          </a:fillRef>
          <a:effectRef idx="0">
            <a:schemeClr val="dk1"/>
          </a:effectRef>
          <a:fontRef idx="minor">
            <a:schemeClr val="dk1"/>
          </a:fontRef>
        </p:style>
        <p:txBody>
          <a:bodyPr wrap="square" rtlCol="0">
            <a:noAutofit/>
          </a:bodyPr>
          <a:lstStyle/>
          <a:p>
            <a:pPr lvl="0">
              <a:spcBef>
                <a:spcPts val="600"/>
              </a:spcBef>
            </a:pPr>
            <a:r>
              <a:rPr lang="ja-JP" altLang="en-US" b="1" dirty="0">
                <a:solidFill>
                  <a:prstClr val="black"/>
                </a:solidFill>
              </a:rPr>
              <a:t>①</a:t>
            </a:r>
            <a:r>
              <a:rPr lang="ja-JP" altLang="en-US" dirty="0">
                <a:solidFill>
                  <a:prstClr val="black"/>
                </a:solidFill>
              </a:rPr>
              <a:t>　</a:t>
            </a:r>
            <a:r>
              <a:rPr lang="ja-JP" altLang="en-US" b="1" dirty="0">
                <a:solidFill>
                  <a:prstClr val="black"/>
                </a:solidFill>
              </a:rPr>
              <a:t>区域</a:t>
            </a:r>
            <a:r>
              <a:rPr lang="ja-JP" altLang="en-US" dirty="0">
                <a:solidFill>
                  <a:prstClr val="black"/>
                </a:solidFill>
              </a:rPr>
              <a:t>　</a:t>
            </a:r>
            <a:r>
              <a:rPr lang="ja-JP" altLang="en-US" b="1" dirty="0">
                <a:solidFill>
                  <a:prstClr val="black"/>
                </a:solidFill>
              </a:rPr>
              <a:t>栃木県全域</a:t>
            </a:r>
            <a:endParaRPr lang="en-US" altLang="ja-JP" b="1" dirty="0">
              <a:solidFill>
                <a:prstClr val="black"/>
              </a:solidFill>
            </a:endParaRPr>
          </a:p>
          <a:p>
            <a:pPr lvl="0">
              <a:spcBef>
                <a:spcPts val="600"/>
              </a:spcBef>
            </a:pPr>
            <a:r>
              <a:rPr lang="ja-JP" altLang="en-US" b="1" dirty="0" smtClean="0">
                <a:solidFill>
                  <a:prstClr val="black"/>
                </a:solidFill>
              </a:rPr>
              <a:t>②</a:t>
            </a:r>
            <a:r>
              <a:rPr lang="ja-JP" altLang="en-US" b="1" dirty="0">
                <a:solidFill>
                  <a:prstClr val="black"/>
                </a:solidFill>
              </a:rPr>
              <a:t>　期間　</a:t>
            </a:r>
            <a:r>
              <a:rPr lang="ja-JP" altLang="en-US" b="1" u="sng" dirty="0" smtClean="0">
                <a:solidFill>
                  <a:prstClr val="black"/>
                </a:solidFill>
              </a:rPr>
              <a:t>令和２年５月１１日（月）</a:t>
            </a:r>
            <a:r>
              <a:rPr lang="ja-JP" altLang="en-US" b="1" dirty="0" smtClean="0">
                <a:solidFill>
                  <a:prstClr val="black"/>
                </a:solidFill>
              </a:rPr>
              <a:t>から</a:t>
            </a:r>
            <a:endParaRPr lang="ja-JP" altLang="en-US" b="1" dirty="0">
              <a:solidFill>
                <a:prstClr val="black"/>
              </a:solidFill>
            </a:endParaRPr>
          </a:p>
          <a:p>
            <a:pPr lvl="0">
              <a:spcBef>
                <a:spcPts val="600"/>
              </a:spcBef>
            </a:pPr>
            <a:r>
              <a:rPr lang="ja-JP" altLang="en-US" b="1" dirty="0">
                <a:solidFill>
                  <a:prstClr val="black"/>
                </a:solidFill>
              </a:rPr>
              <a:t>　　　</a:t>
            </a:r>
            <a:r>
              <a:rPr lang="ja-JP" altLang="en-US" b="1" dirty="0" smtClean="0">
                <a:solidFill>
                  <a:prstClr val="black"/>
                </a:solidFill>
              </a:rPr>
              <a:t>　　</a:t>
            </a:r>
            <a:r>
              <a:rPr lang="ja-JP" altLang="en-US" b="1" u="sng" dirty="0" smtClean="0">
                <a:solidFill>
                  <a:prstClr val="black"/>
                </a:solidFill>
              </a:rPr>
              <a:t>令和</a:t>
            </a:r>
            <a:r>
              <a:rPr lang="ja-JP" altLang="en-US" b="1" u="sng" dirty="0">
                <a:solidFill>
                  <a:prstClr val="black"/>
                </a:solidFill>
              </a:rPr>
              <a:t>２年</a:t>
            </a:r>
            <a:r>
              <a:rPr lang="ja-JP" altLang="en-US" b="1" u="sng" dirty="0" smtClean="0">
                <a:solidFill>
                  <a:prstClr val="black"/>
                </a:solidFill>
              </a:rPr>
              <a:t>５月３１日（日）</a:t>
            </a:r>
            <a:endParaRPr lang="en-US" altLang="ja-JP" b="1" u="sng" dirty="0" smtClean="0">
              <a:solidFill>
                <a:prstClr val="black"/>
              </a:solidFill>
            </a:endParaRPr>
          </a:p>
          <a:p>
            <a:pPr lvl="0">
              <a:spcBef>
                <a:spcPts val="600"/>
              </a:spcBef>
            </a:pPr>
            <a:r>
              <a:rPr lang="ja-JP" altLang="en-US" b="1" dirty="0" smtClean="0">
                <a:solidFill>
                  <a:prstClr val="black"/>
                </a:solidFill>
              </a:rPr>
              <a:t>③</a:t>
            </a:r>
            <a:r>
              <a:rPr lang="ja-JP" altLang="en-US" dirty="0">
                <a:solidFill>
                  <a:prstClr val="black"/>
                </a:solidFill>
              </a:rPr>
              <a:t>　</a:t>
            </a:r>
            <a:r>
              <a:rPr lang="ja-JP" altLang="en-US" b="1" dirty="0">
                <a:solidFill>
                  <a:prstClr val="black"/>
                </a:solidFill>
              </a:rPr>
              <a:t>実施内容</a:t>
            </a:r>
            <a:endParaRPr lang="en-US" altLang="ja-JP" b="1" dirty="0">
              <a:solidFill>
                <a:prstClr val="black"/>
              </a:solidFill>
            </a:endParaRPr>
          </a:p>
          <a:p>
            <a:pPr marL="711200" lvl="0" indent="-285750">
              <a:spcBef>
                <a:spcPts val="600"/>
              </a:spcBef>
              <a:buFont typeface="Wingdings" panose="05000000000000000000" pitchFamily="2" charset="2"/>
              <a:buChar char="l"/>
            </a:pPr>
            <a:r>
              <a:rPr lang="ja-JP" altLang="en-US" b="1" dirty="0">
                <a:solidFill>
                  <a:prstClr val="black"/>
                </a:solidFill>
              </a:rPr>
              <a:t>外出自粛の要請</a:t>
            </a:r>
            <a:r>
              <a:rPr lang="ja-JP" altLang="en-US" sz="1400" dirty="0">
                <a:solidFill>
                  <a:prstClr val="black"/>
                </a:solidFill>
              </a:rPr>
              <a:t>（</a:t>
            </a:r>
            <a:r>
              <a:rPr lang="ja-JP" altLang="en-US" sz="1400" u="sng" dirty="0">
                <a:solidFill>
                  <a:prstClr val="black"/>
                </a:solidFill>
              </a:rPr>
              <a:t>特措法第</a:t>
            </a:r>
            <a:r>
              <a:rPr lang="en-US" altLang="ja-JP" sz="1400" u="sng" dirty="0">
                <a:solidFill>
                  <a:prstClr val="black"/>
                </a:solidFill>
              </a:rPr>
              <a:t>24</a:t>
            </a:r>
            <a:r>
              <a:rPr lang="ja-JP" altLang="en-US" sz="1400" u="sng" dirty="0">
                <a:solidFill>
                  <a:prstClr val="black"/>
                </a:solidFill>
              </a:rPr>
              <a:t>条</a:t>
            </a:r>
            <a:r>
              <a:rPr lang="ja-JP" altLang="en-US" sz="1400" u="sng" dirty="0" smtClean="0">
                <a:solidFill>
                  <a:prstClr val="black"/>
                </a:solidFill>
              </a:rPr>
              <a:t>第９項</a:t>
            </a:r>
            <a:r>
              <a:rPr lang="ja-JP" altLang="en-US" sz="1400" dirty="0" smtClean="0">
                <a:solidFill>
                  <a:prstClr val="black"/>
                </a:solidFill>
              </a:rPr>
              <a:t>）</a:t>
            </a:r>
            <a:endParaRPr lang="en-US" altLang="ja-JP" sz="1400" dirty="0">
              <a:solidFill>
                <a:prstClr val="black"/>
              </a:solidFill>
            </a:endParaRPr>
          </a:p>
          <a:p>
            <a:pPr marL="987425" lvl="0" indent="-285750">
              <a:spcBef>
                <a:spcPts val="600"/>
              </a:spcBef>
              <a:buFont typeface="Wingdings" panose="05000000000000000000" pitchFamily="2" charset="2"/>
              <a:buChar char="ü"/>
            </a:pPr>
            <a:r>
              <a:rPr lang="ja-JP" altLang="en-US" sz="1400" dirty="0" smtClean="0">
                <a:solidFill>
                  <a:prstClr val="black"/>
                </a:solidFill>
              </a:rPr>
              <a:t>都道府県</a:t>
            </a:r>
            <a:r>
              <a:rPr lang="ja-JP" altLang="en-US" sz="1400" dirty="0">
                <a:solidFill>
                  <a:prstClr val="black"/>
                </a:solidFill>
              </a:rPr>
              <a:t>をまたぐ人の移動</a:t>
            </a:r>
            <a:r>
              <a:rPr lang="ja-JP" altLang="en-US" sz="1400" dirty="0" smtClean="0">
                <a:solidFill>
                  <a:prstClr val="black"/>
                </a:solidFill>
              </a:rPr>
              <a:t>やクラスターが多数発生している繁華街の接待</a:t>
            </a:r>
            <a:r>
              <a:rPr lang="ja-JP" altLang="en-US" sz="1400" dirty="0">
                <a:solidFill>
                  <a:prstClr val="black"/>
                </a:solidFill>
              </a:rPr>
              <a:t>を伴う</a:t>
            </a:r>
            <a:r>
              <a:rPr lang="ja-JP" altLang="en-US" sz="1400" dirty="0" smtClean="0">
                <a:solidFill>
                  <a:prstClr val="black"/>
                </a:solidFill>
              </a:rPr>
              <a:t>飲食店等へ</a:t>
            </a:r>
            <a:r>
              <a:rPr lang="ja-JP" altLang="en-US" sz="1400" dirty="0">
                <a:solidFill>
                  <a:prstClr val="black"/>
                </a:solidFill>
              </a:rPr>
              <a:t>の</a:t>
            </a:r>
            <a:r>
              <a:rPr lang="ja-JP" altLang="en-US" sz="1400" dirty="0" smtClean="0">
                <a:solidFill>
                  <a:prstClr val="black"/>
                </a:solidFill>
              </a:rPr>
              <a:t>出入りの自粛を要請</a:t>
            </a:r>
            <a:endParaRPr lang="en-US" altLang="ja-JP" sz="1400" dirty="0" smtClean="0">
              <a:solidFill>
                <a:prstClr val="black"/>
              </a:solidFill>
            </a:endParaRPr>
          </a:p>
          <a:p>
            <a:pPr marL="701675" lvl="0">
              <a:spcBef>
                <a:spcPts val="600"/>
              </a:spcBef>
            </a:pPr>
            <a:endParaRPr lang="en-US" altLang="ja-JP" sz="1400" dirty="0">
              <a:solidFill>
                <a:prstClr val="black"/>
              </a:solidFill>
            </a:endParaRPr>
          </a:p>
          <a:p>
            <a:pPr marL="711200" lvl="0" indent="-285750">
              <a:spcBef>
                <a:spcPts val="600"/>
              </a:spcBef>
              <a:buFont typeface="Wingdings" panose="05000000000000000000" pitchFamily="2" charset="2"/>
              <a:buChar char="l"/>
            </a:pPr>
            <a:r>
              <a:rPr lang="ja-JP" altLang="en-US" b="1" dirty="0" smtClean="0">
                <a:solidFill>
                  <a:prstClr val="black"/>
                </a:solidFill>
              </a:rPr>
              <a:t>施設の使用制限の要請・協力依頼</a:t>
            </a:r>
            <a:r>
              <a:rPr lang="ja-JP" altLang="en-US" sz="1400" dirty="0" smtClean="0">
                <a:solidFill>
                  <a:prstClr val="black"/>
                </a:solidFill>
              </a:rPr>
              <a:t>（特措法第</a:t>
            </a:r>
            <a:r>
              <a:rPr lang="en-US" altLang="ja-JP" sz="1400" dirty="0" smtClean="0">
                <a:solidFill>
                  <a:prstClr val="black"/>
                </a:solidFill>
              </a:rPr>
              <a:t>24</a:t>
            </a:r>
            <a:r>
              <a:rPr lang="ja-JP" altLang="en-US" sz="1400" dirty="0" smtClean="0">
                <a:solidFill>
                  <a:prstClr val="black"/>
                </a:solidFill>
              </a:rPr>
              <a:t>条第９項等）</a:t>
            </a:r>
            <a:endParaRPr lang="en-US" altLang="ja-JP" sz="1400" dirty="0" smtClean="0">
              <a:solidFill>
                <a:prstClr val="black"/>
              </a:solidFill>
            </a:endParaRPr>
          </a:p>
          <a:p>
            <a:pPr marL="987425" indent="-285750">
              <a:spcBef>
                <a:spcPts val="600"/>
              </a:spcBef>
              <a:buFont typeface="Wingdings" panose="05000000000000000000" pitchFamily="2" charset="2"/>
              <a:buChar char="ü"/>
            </a:pPr>
            <a:r>
              <a:rPr lang="ja-JP" altLang="en-US" sz="1400" u="sng" dirty="0" smtClean="0"/>
              <a:t>クラスターが発生した主な施設類型に対する休止を要請</a:t>
            </a:r>
            <a:endParaRPr lang="en-US" altLang="ja-JP" sz="1400" u="sng" dirty="0" smtClean="0"/>
          </a:p>
          <a:p>
            <a:pPr marL="987425" indent="-285750">
              <a:spcBef>
                <a:spcPts val="600"/>
              </a:spcBef>
              <a:buFont typeface="Wingdings" panose="05000000000000000000" pitchFamily="2" charset="2"/>
              <a:buChar char="ü"/>
            </a:pPr>
            <a:r>
              <a:rPr lang="ja-JP" altLang="en-US" sz="1400" dirty="0"/>
              <a:t>遊興施設等に対して休止を要請・協力</a:t>
            </a:r>
            <a:r>
              <a:rPr lang="ja-JP" altLang="en-US" sz="1400" dirty="0" smtClean="0"/>
              <a:t>依頼</a:t>
            </a:r>
            <a:endParaRPr lang="en-US" altLang="ja-JP" sz="1400" dirty="0" smtClean="0"/>
          </a:p>
          <a:p>
            <a:pPr marL="701675">
              <a:spcBef>
                <a:spcPts val="600"/>
              </a:spcBef>
            </a:pPr>
            <a:r>
              <a:rPr lang="ja-JP" altLang="en-US" sz="1400" dirty="0" smtClean="0"/>
              <a:t>　   </a:t>
            </a:r>
            <a:r>
              <a:rPr lang="en-US" altLang="ja-JP" sz="1400" dirty="0" smtClean="0"/>
              <a:t>※</a:t>
            </a:r>
            <a:r>
              <a:rPr lang="ja-JP" altLang="en-US" sz="1400" u="sng" dirty="0"/>
              <a:t>ただし、施設に応じた感染防止対策の徹底が</a:t>
            </a:r>
            <a:r>
              <a:rPr lang="ja-JP" altLang="en-US" sz="1400" u="sng" dirty="0" smtClean="0"/>
              <a:t>行われて</a:t>
            </a:r>
            <a:endParaRPr lang="en-US" altLang="ja-JP" sz="1400" u="sng" dirty="0" smtClean="0"/>
          </a:p>
          <a:p>
            <a:pPr marL="701675">
              <a:spcBef>
                <a:spcPts val="600"/>
              </a:spcBef>
            </a:pPr>
            <a:r>
              <a:rPr lang="en-US" altLang="ja-JP" sz="1400" dirty="0"/>
              <a:t> </a:t>
            </a:r>
            <a:r>
              <a:rPr lang="en-US" altLang="ja-JP" sz="1400" dirty="0" smtClean="0"/>
              <a:t>         </a:t>
            </a:r>
            <a:r>
              <a:rPr lang="ja-JP" altLang="en-US" sz="1400" u="sng" dirty="0" smtClean="0"/>
              <a:t>いる</a:t>
            </a:r>
            <a:r>
              <a:rPr lang="ja-JP" altLang="en-US" sz="1400" u="sng" dirty="0"/>
              <a:t>施設を除く</a:t>
            </a:r>
            <a:endParaRPr lang="en-US" altLang="ja-JP" sz="1400" u="sng" dirty="0"/>
          </a:p>
          <a:p>
            <a:pPr marL="987425" indent="-285750">
              <a:spcBef>
                <a:spcPts val="600"/>
              </a:spcBef>
              <a:buFont typeface="Wingdings" panose="05000000000000000000" pitchFamily="2" charset="2"/>
              <a:buChar char="ü"/>
            </a:pPr>
            <a:r>
              <a:rPr lang="ja-JP" altLang="en-US" sz="1400" dirty="0" smtClean="0"/>
              <a:t>医療</a:t>
            </a:r>
            <a:r>
              <a:rPr lang="ja-JP" altLang="en-US" sz="1400" dirty="0"/>
              <a:t>施設等に対して十分な感染防止対策の協力を</a:t>
            </a:r>
            <a:r>
              <a:rPr lang="ja-JP" altLang="en-US" sz="1400" dirty="0" smtClean="0"/>
              <a:t>要請</a:t>
            </a:r>
            <a:endParaRPr lang="en-US" altLang="ja-JP" sz="1400" dirty="0" smtClean="0"/>
          </a:p>
          <a:p>
            <a:pPr marL="701675">
              <a:spcBef>
                <a:spcPts val="600"/>
              </a:spcBef>
            </a:pPr>
            <a:endParaRPr lang="en-US" altLang="ja-JP" b="1" dirty="0" smtClean="0">
              <a:solidFill>
                <a:prstClr val="black"/>
              </a:solidFill>
            </a:endParaRPr>
          </a:p>
          <a:p>
            <a:pPr marL="711200" lvl="0" indent="-285750">
              <a:spcBef>
                <a:spcPts val="600"/>
              </a:spcBef>
              <a:buFont typeface="Wingdings" panose="05000000000000000000" pitchFamily="2" charset="2"/>
              <a:buChar char="l"/>
            </a:pPr>
            <a:r>
              <a:rPr lang="ja-JP" altLang="en-US" b="1" dirty="0" smtClean="0">
                <a:solidFill>
                  <a:prstClr val="black"/>
                </a:solidFill>
              </a:rPr>
              <a:t>催物</a:t>
            </a:r>
            <a:r>
              <a:rPr lang="en-US" altLang="ja-JP" b="1" dirty="0" smtClean="0">
                <a:solidFill>
                  <a:prstClr val="black"/>
                </a:solidFill>
              </a:rPr>
              <a:t>(</a:t>
            </a:r>
            <a:r>
              <a:rPr lang="ja-JP" altLang="en-US" b="1" dirty="0" smtClean="0">
                <a:solidFill>
                  <a:prstClr val="black"/>
                </a:solidFill>
              </a:rPr>
              <a:t>イベント等</a:t>
            </a:r>
            <a:r>
              <a:rPr lang="en-US" altLang="ja-JP" b="1" dirty="0" smtClean="0">
                <a:solidFill>
                  <a:prstClr val="black"/>
                </a:solidFill>
              </a:rPr>
              <a:t>)</a:t>
            </a:r>
            <a:r>
              <a:rPr lang="ja-JP" altLang="en-US" b="1" dirty="0" smtClean="0">
                <a:solidFill>
                  <a:prstClr val="black"/>
                </a:solidFill>
              </a:rPr>
              <a:t>の開催自粛の要請・協力依頼</a:t>
            </a:r>
            <a:r>
              <a:rPr lang="ja-JP" altLang="en-US" sz="1400" dirty="0" smtClean="0">
                <a:solidFill>
                  <a:prstClr val="black"/>
                </a:solidFill>
              </a:rPr>
              <a:t>（特措法第</a:t>
            </a:r>
            <a:r>
              <a:rPr lang="en-US" altLang="ja-JP" sz="1400" dirty="0" smtClean="0">
                <a:solidFill>
                  <a:prstClr val="black"/>
                </a:solidFill>
              </a:rPr>
              <a:t>24</a:t>
            </a:r>
            <a:r>
              <a:rPr lang="ja-JP" altLang="en-US" sz="1400" dirty="0" smtClean="0">
                <a:solidFill>
                  <a:prstClr val="black"/>
                </a:solidFill>
              </a:rPr>
              <a:t>条第９項等）</a:t>
            </a:r>
            <a:endParaRPr lang="en-US" altLang="ja-JP" sz="1400" dirty="0" smtClean="0">
              <a:solidFill>
                <a:prstClr val="black"/>
              </a:solidFill>
            </a:endParaRPr>
          </a:p>
          <a:p>
            <a:pPr marL="987425" lvl="0" indent="-285750">
              <a:spcBef>
                <a:spcPts val="600"/>
              </a:spcBef>
              <a:buFont typeface="Wingdings" panose="05000000000000000000" pitchFamily="2" charset="2"/>
              <a:buChar char="ü"/>
            </a:pPr>
            <a:r>
              <a:rPr lang="ja-JP" altLang="en-US" sz="1400" u="sng" dirty="0" smtClean="0">
                <a:solidFill>
                  <a:prstClr val="black"/>
                </a:solidFill>
              </a:rPr>
              <a:t>クラスターが発生するおそれ等のある</a:t>
            </a:r>
            <a:r>
              <a:rPr lang="ja-JP" altLang="en-US" sz="1400" dirty="0" smtClean="0">
                <a:solidFill>
                  <a:prstClr val="black"/>
                </a:solidFill>
              </a:rPr>
              <a:t>イベント主催者等に対し、</a:t>
            </a:r>
            <a:r>
              <a:rPr lang="ja-JP" altLang="en-US" sz="1400" u="sng" dirty="0" smtClean="0">
                <a:solidFill>
                  <a:prstClr val="black"/>
                </a:solidFill>
              </a:rPr>
              <a:t>場所に関わらず</a:t>
            </a:r>
            <a:r>
              <a:rPr lang="ja-JP" altLang="en-US" sz="1400" dirty="0" smtClean="0">
                <a:solidFill>
                  <a:prstClr val="black"/>
                </a:solidFill>
              </a:rPr>
              <a:t>、開催の自粛を要請</a:t>
            </a:r>
            <a:endParaRPr lang="en-US" altLang="ja-JP" sz="1400" dirty="0" smtClean="0">
              <a:solidFill>
                <a:prstClr val="black"/>
              </a:solidFill>
            </a:endParaRPr>
          </a:p>
          <a:p>
            <a:pPr>
              <a:spcBef>
                <a:spcPts val="600"/>
              </a:spcBef>
            </a:pPr>
            <a:endParaRPr kumimoji="1" lang="ja-JP" altLang="en-US" dirty="0"/>
          </a:p>
        </p:txBody>
      </p:sp>
    </p:spTree>
    <p:extLst>
      <p:ext uri="{BB962C8B-B14F-4D97-AF65-F5344CB8AC3E}">
        <p14:creationId xmlns:p14="http://schemas.microsoft.com/office/powerpoint/2010/main" val="17904425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354337" y="272353"/>
            <a:ext cx="8541469" cy="461665"/>
          </a:xfrm>
          <a:prstGeom prst="rect">
            <a:avLst/>
          </a:prstGeom>
        </p:spPr>
        <p:style>
          <a:lnRef idx="2">
            <a:schemeClr val="dk1"/>
          </a:lnRef>
          <a:fillRef idx="1">
            <a:schemeClr val="lt1"/>
          </a:fillRef>
          <a:effectRef idx="0">
            <a:schemeClr val="dk1"/>
          </a:effectRef>
          <a:fontRef idx="minor">
            <a:schemeClr val="dk1"/>
          </a:fontRef>
        </p:style>
        <p:txBody>
          <a:bodyPr wrap="square" rtlCol="0" anchor="ctr" anchorCtr="1">
            <a:spAutoFit/>
          </a:bodyPr>
          <a:lstStyle/>
          <a:p>
            <a:pPr algn="ctr"/>
            <a:r>
              <a:rPr kumimoji="1" lang="ja-JP" altLang="en-US" sz="2400" b="1" dirty="0" smtClean="0"/>
              <a:t>催物（イベント等）の開催自粛の要請</a:t>
            </a:r>
            <a:r>
              <a:rPr kumimoji="1" lang="ja-JP" altLang="en-US" sz="2000" dirty="0" smtClean="0"/>
              <a:t>（特措法第</a:t>
            </a:r>
            <a:r>
              <a:rPr kumimoji="1" lang="en-US" altLang="ja-JP" sz="2000" dirty="0" smtClean="0"/>
              <a:t>24</a:t>
            </a:r>
            <a:r>
              <a:rPr kumimoji="1" lang="ja-JP" altLang="en-US" sz="2000" dirty="0" smtClean="0"/>
              <a:t>条第９項等）</a:t>
            </a:r>
            <a:endParaRPr kumimoji="1" lang="ja-JP" altLang="en-US" sz="2400" dirty="0"/>
          </a:p>
        </p:txBody>
      </p:sp>
      <p:sp>
        <p:nvSpPr>
          <p:cNvPr id="5" name="テキスト ボックス 4"/>
          <p:cNvSpPr txBox="1"/>
          <p:nvPr/>
        </p:nvSpPr>
        <p:spPr>
          <a:xfrm>
            <a:off x="354337" y="872682"/>
            <a:ext cx="11709344" cy="923330"/>
          </a:xfrm>
          <a:prstGeom prst="rect">
            <a:avLst/>
          </a:prstGeom>
          <a:noFill/>
        </p:spPr>
        <p:txBody>
          <a:bodyPr wrap="square" rtlCol="0">
            <a:spAutoFit/>
          </a:bodyPr>
          <a:lstStyle/>
          <a:p>
            <a:pPr indent="-457200"/>
            <a:r>
              <a:rPr lang="ja-JP" altLang="en-US" b="1" dirty="0" smtClean="0"/>
              <a:t>○</a:t>
            </a:r>
            <a:r>
              <a:rPr lang="ja-JP" altLang="en-US" b="1" u="sng" dirty="0" smtClean="0"/>
              <a:t>クラスター</a:t>
            </a:r>
            <a:r>
              <a:rPr lang="ja-JP" altLang="en-US" b="1" u="sng" dirty="0"/>
              <a:t>が発生するおそれがある催物や「３つの密」のある集まりについては</a:t>
            </a:r>
            <a:r>
              <a:rPr lang="ja-JP" altLang="en-US" b="1" dirty="0"/>
              <a:t>、催物の主催者等に対して</a:t>
            </a:r>
            <a:r>
              <a:rPr lang="ja-JP" altLang="en-US" b="1" dirty="0" smtClean="0"/>
              <a:t>開</a:t>
            </a:r>
            <a:endParaRPr lang="en-US" altLang="ja-JP" b="1" dirty="0" smtClean="0"/>
          </a:p>
          <a:p>
            <a:pPr indent="-457200"/>
            <a:r>
              <a:rPr lang="ja-JP" altLang="en-US" b="1" dirty="0" smtClean="0"/>
              <a:t>　催自粛</a:t>
            </a:r>
            <a:r>
              <a:rPr lang="ja-JP" altLang="en-US" b="1" dirty="0"/>
              <a:t>を要請。特に、全国的かつ大規模な催物の開催については、リスクへの対応が整わない場合は中止又</a:t>
            </a:r>
            <a:r>
              <a:rPr lang="ja-JP" altLang="en-US" b="1" dirty="0" smtClean="0"/>
              <a:t>は</a:t>
            </a:r>
            <a:endParaRPr lang="en-US" altLang="ja-JP" b="1" dirty="0" smtClean="0"/>
          </a:p>
          <a:p>
            <a:pPr indent="-457200"/>
            <a:r>
              <a:rPr lang="ja-JP" altLang="en-US" b="1" dirty="0" smtClean="0"/>
              <a:t>　延期を</a:t>
            </a:r>
            <a:r>
              <a:rPr lang="ja-JP" altLang="en-US" b="1" dirty="0"/>
              <a:t>するよう、主催者等に慎重な対応を要請</a:t>
            </a:r>
            <a:r>
              <a:rPr lang="ja-JP" altLang="en-US" b="1" dirty="0" smtClean="0"/>
              <a:t>。</a:t>
            </a:r>
            <a:endParaRPr lang="ja-JP" altLang="en-US" b="1" dirty="0"/>
          </a:p>
        </p:txBody>
      </p:sp>
      <p:sp>
        <p:nvSpPr>
          <p:cNvPr id="6" name="テキスト ボックス 5"/>
          <p:cNvSpPr txBox="1"/>
          <p:nvPr/>
        </p:nvSpPr>
        <p:spPr>
          <a:xfrm>
            <a:off x="354337" y="2211675"/>
            <a:ext cx="11421961" cy="424731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en-US" altLang="ja-JP" dirty="0" smtClean="0"/>
              <a:t>【</a:t>
            </a:r>
            <a:r>
              <a:rPr kumimoji="1" lang="ja-JP" altLang="en-US" dirty="0" smtClean="0"/>
              <a:t>開催自粛を要請する内容</a:t>
            </a:r>
            <a:r>
              <a:rPr kumimoji="1" lang="en-US" altLang="ja-JP" dirty="0" smtClean="0"/>
              <a:t>】</a:t>
            </a:r>
            <a:endParaRPr lang="en-US" altLang="ja-JP" dirty="0"/>
          </a:p>
          <a:p>
            <a:r>
              <a:rPr lang="ja-JP" altLang="en-US" dirty="0" smtClean="0"/>
              <a:t>○規模等：</a:t>
            </a:r>
            <a:r>
              <a:rPr kumimoji="1" lang="ja-JP" altLang="en-US" b="1" dirty="0" smtClean="0"/>
              <a:t>クラスターが発生するおそれがある催物、「３つの密」のある催物</a:t>
            </a:r>
            <a:endParaRPr kumimoji="1" lang="en-US" altLang="ja-JP" b="1" dirty="0" smtClean="0"/>
          </a:p>
          <a:p>
            <a:r>
              <a:rPr kumimoji="1" lang="ja-JP" altLang="en-US" b="1" dirty="0" smtClean="0"/>
              <a:t>　　　　　</a:t>
            </a:r>
            <a:r>
              <a:rPr kumimoji="1" lang="en-US" altLang="ja-JP" b="1" dirty="0" smtClean="0"/>
              <a:t>※</a:t>
            </a:r>
            <a:r>
              <a:rPr kumimoji="1" lang="ja-JP" altLang="en-US" b="1" dirty="0" smtClean="0"/>
              <a:t>特に、全国的かつ大規模な催物については、リスクへの対応が整わない場合は中止又は延期等の</a:t>
            </a:r>
            <a:endParaRPr kumimoji="1" lang="en-US" altLang="ja-JP" b="1" dirty="0" smtClean="0"/>
          </a:p>
          <a:p>
            <a:r>
              <a:rPr kumimoji="1" lang="ja-JP" altLang="en-US" b="1" dirty="0" smtClean="0"/>
              <a:t>　　　　　　慎重な対応を要請</a:t>
            </a:r>
            <a:endParaRPr kumimoji="1" lang="en-US" altLang="ja-JP" b="1" dirty="0" smtClean="0"/>
          </a:p>
          <a:p>
            <a:r>
              <a:rPr kumimoji="1" lang="ja-JP" altLang="en-US" b="1" dirty="0" smtClean="0"/>
              <a:t>　　　　　</a:t>
            </a:r>
            <a:endParaRPr lang="en-US" altLang="ja-JP" dirty="0"/>
          </a:p>
          <a:p>
            <a:endParaRPr kumimoji="1" lang="en-US" altLang="ja-JP" dirty="0" smtClean="0"/>
          </a:p>
          <a:p>
            <a:endParaRPr lang="en-US" altLang="ja-JP" dirty="0"/>
          </a:p>
          <a:p>
            <a:endParaRPr kumimoji="1" lang="en-US" altLang="ja-JP" dirty="0" smtClean="0"/>
          </a:p>
          <a:p>
            <a:endParaRPr lang="en-US" altLang="ja-JP" dirty="0"/>
          </a:p>
          <a:p>
            <a:endParaRPr kumimoji="1" lang="en-US" altLang="ja-JP" dirty="0" smtClean="0"/>
          </a:p>
          <a:p>
            <a:endParaRPr lang="en-US" altLang="ja-JP" dirty="0"/>
          </a:p>
          <a:p>
            <a:endParaRPr lang="en-US" altLang="ja-JP" dirty="0"/>
          </a:p>
          <a:p>
            <a:r>
              <a:rPr kumimoji="1" lang="ja-JP" altLang="en-US" dirty="0" smtClean="0"/>
              <a:t>○場所：</a:t>
            </a:r>
            <a:r>
              <a:rPr kumimoji="1" lang="ja-JP" altLang="en-US" b="1" dirty="0" smtClean="0"/>
              <a:t>屋内、屋外を問わない</a:t>
            </a:r>
            <a:endParaRPr kumimoji="1" lang="en-US" altLang="ja-JP" b="1" dirty="0" smtClean="0"/>
          </a:p>
          <a:p>
            <a:endParaRPr lang="en-US" altLang="ja-JP" dirty="0"/>
          </a:p>
          <a:p>
            <a:r>
              <a:rPr kumimoji="1" lang="ja-JP" altLang="en-US" dirty="0" smtClean="0"/>
              <a:t>○種類・内容：</a:t>
            </a:r>
            <a:r>
              <a:rPr kumimoji="1" lang="ja-JP" altLang="en-US" b="1" dirty="0" smtClean="0"/>
              <a:t>生活の維持に必要なものを除くすべての催物</a:t>
            </a:r>
            <a:r>
              <a:rPr kumimoji="1" lang="en-US" altLang="ja-JP" dirty="0" smtClean="0"/>
              <a:t>   </a:t>
            </a:r>
          </a:p>
        </p:txBody>
      </p:sp>
      <p:sp>
        <p:nvSpPr>
          <p:cNvPr id="2" name="正方形/長方形 1"/>
          <p:cNvSpPr/>
          <p:nvPr/>
        </p:nvSpPr>
        <p:spPr>
          <a:xfrm>
            <a:off x="623447" y="3460121"/>
            <a:ext cx="10883740" cy="1750423"/>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b="1" dirty="0" smtClean="0"/>
              <a:t>　以下</a:t>
            </a:r>
            <a:r>
              <a:rPr lang="ja-JP" altLang="en-US" b="1" dirty="0"/>
              <a:t>①～③の条件を満たす比較的少人数（最大参加人数が</a:t>
            </a:r>
            <a:r>
              <a:rPr lang="en-US" altLang="ja-JP" b="1" dirty="0"/>
              <a:t>50</a:t>
            </a:r>
            <a:r>
              <a:rPr lang="ja-JP" altLang="en-US" b="1" dirty="0"/>
              <a:t>人程度）の催物については、開催</a:t>
            </a:r>
            <a:r>
              <a:rPr lang="ja-JP" altLang="en-US" b="1" dirty="0" smtClean="0"/>
              <a:t>自粛</a:t>
            </a:r>
            <a:r>
              <a:rPr lang="ja-JP" altLang="en-US" b="1" dirty="0"/>
              <a:t>の</a:t>
            </a:r>
            <a:r>
              <a:rPr lang="ja-JP" altLang="en-US" b="1" dirty="0" smtClean="0"/>
              <a:t>要請の対象外</a:t>
            </a:r>
            <a:endParaRPr lang="en-US" altLang="ja-JP" b="1" dirty="0" smtClean="0"/>
          </a:p>
          <a:p>
            <a:r>
              <a:rPr lang="ja-JP" altLang="en-US" b="1" dirty="0"/>
              <a:t>　</a:t>
            </a:r>
            <a:r>
              <a:rPr lang="ja-JP" altLang="en-US" b="1" dirty="0" smtClean="0"/>
              <a:t>①</a:t>
            </a:r>
            <a:r>
              <a:rPr lang="ja-JP" altLang="en-US" b="1" dirty="0"/>
              <a:t>　３つの密の発生が原則想定されないこと（人と人との間隔はできるだけ２ｍを目安に）</a:t>
            </a:r>
            <a:endParaRPr lang="en-US" altLang="ja-JP" b="1" dirty="0"/>
          </a:p>
          <a:p>
            <a:r>
              <a:rPr lang="ja-JP" altLang="en-US" b="1" dirty="0"/>
              <a:t>　</a:t>
            </a:r>
            <a:r>
              <a:rPr lang="ja-JP" altLang="en-US" b="1" dirty="0" smtClean="0"/>
              <a:t>②</a:t>
            </a:r>
            <a:r>
              <a:rPr lang="ja-JP" altLang="en-US" b="1" dirty="0"/>
              <a:t>　大声での</a:t>
            </a:r>
            <a:r>
              <a:rPr lang="ja-JP" altLang="en-US" b="1" dirty="0" smtClean="0"/>
              <a:t>発声、</a:t>
            </a:r>
            <a:r>
              <a:rPr lang="ja-JP" altLang="en-US" b="1" dirty="0"/>
              <a:t>歌唱や声援、又は近接した距離での会話等</a:t>
            </a:r>
            <a:r>
              <a:rPr lang="ja-JP" altLang="en-US" b="1" dirty="0" smtClean="0"/>
              <a:t>が、原則、想定</a:t>
            </a:r>
            <a:r>
              <a:rPr lang="ja-JP" altLang="en-US" b="1" dirty="0"/>
              <a:t>されないこと</a:t>
            </a:r>
            <a:endParaRPr lang="en-US" altLang="ja-JP" b="1" dirty="0"/>
          </a:p>
          <a:p>
            <a:r>
              <a:rPr lang="ja-JP" altLang="en-US" b="1" dirty="0"/>
              <a:t>　</a:t>
            </a:r>
            <a:r>
              <a:rPr lang="ja-JP" altLang="en-US" b="1" dirty="0" smtClean="0"/>
              <a:t>③</a:t>
            </a:r>
            <a:r>
              <a:rPr lang="ja-JP" altLang="en-US" b="1" dirty="0"/>
              <a:t>　必要に応じて、適切な感染防止対策（入場者の制限や誘導、手指の消毒設備の設置、</a:t>
            </a:r>
            <a:r>
              <a:rPr lang="ja-JP" altLang="en-US" b="1" dirty="0" smtClean="0"/>
              <a:t>マスク</a:t>
            </a:r>
            <a:r>
              <a:rPr lang="ja-JP" altLang="en-US" b="1" dirty="0"/>
              <a:t>着用</a:t>
            </a:r>
            <a:r>
              <a:rPr lang="ja-JP" altLang="en-US" b="1" dirty="0" smtClean="0"/>
              <a:t>、</a:t>
            </a:r>
            <a:endParaRPr lang="en-US" altLang="ja-JP" b="1" dirty="0" smtClean="0"/>
          </a:p>
          <a:p>
            <a:r>
              <a:rPr lang="ja-JP" altLang="en-US" b="1" dirty="0" smtClean="0"/>
              <a:t>　　室内</a:t>
            </a:r>
            <a:r>
              <a:rPr lang="ja-JP" altLang="en-US" b="1" dirty="0"/>
              <a:t>の換気等）が講じられる</a:t>
            </a:r>
            <a:r>
              <a:rPr lang="ja-JP" altLang="en-US" b="1" dirty="0" smtClean="0"/>
              <a:t>こと</a:t>
            </a:r>
            <a:endParaRPr kumimoji="1" lang="ja-JP" altLang="en-US" dirty="0"/>
          </a:p>
        </p:txBody>
      </p:sp>
    </p:spTree>
    <p:extLst>
      <p:ext uri="{BB962C8B-B14F-4D97-AF65-F5344CB8AC3E}">
        <p14:creationId xmlns:p14="http://schemas.microsoft.com/office/powerpoint/2010/main" val="22108001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63788" y="300486"/>
            <a:ext cx="5829048" cy="461665"/>
          </a:xfrm>
          <a:prstGeom prst="rect">
            <a:avLst/>
          </a:prstGeom>
          <a:ln>
            <a:solidFill>
              <a:srgbClr val="FF0000"/>
            </a:solidFill>
          </a:ln>
        </p:spPr>
        <p:style>
          <a:lnRef idx="2">
            <a:schemeClr val="dk1"/>
          </a:lnRef>
          <a:fillRef idx="1">
            <a:schemeClr val="lt1"/>
          </a:fillRef>
          <a:effectRef idx="0">
            <a:schemeClr val="dk1"/>
          </a:effectRef>
          <a:fontRef idx="minor">
            <a:schemeClr val="dk1"/>
          </a:fontRef>
        </p:style>
        <p:txBody>
          <a:bodyPr wrap="square" rtlCol="0" anchor="ctr" anchorCtr="1">
            <a:spAutoFit/>
          </a:bodyPr>
          <a:lstStyle/>
          <a:p>
            <a:pPr algn="ctr"/>
            <a:r>
              <a:rPr kumimoji="1" lang="ja-JP" altLang="en-US" sz="2400" b="1" dirty="0" smtClean="0"/>
              <a:t>栃木県緊急事態措置の概要</a:t>
            </a:r>
            <a:endParaRPr kumimoji="1" lang="ja-JP" altLang="en-US" sz="2400" b="1" dirty="0"/>
          </a:p>
        </p:txBody>
      </p:sp>
      <p:sp>
        <p:nvSpPr>
          <p:cNvPr id="5" name="テキスト ボックス 4"/>
          <p:cNvSpPr txBox="1"/>
          <p:nvPr/>
        </p:nvSpPr>
        <p:spPr>
          <a:xfrm>
            <a:off x="277295" y="911078"/>
            <a:ext cx="3657600" cy="400110"/>
          </a:xfrm>
          <a:prstGeom prst="rect">
            <a:avLst/>
          </a:prstGeom>
          <a:noFill/>
        </p:spPr>
        <p:txBody>
          <a:bodyPr wrap="square" rtlCol="0">
            <a:spAutoFit/>
          </a:bodyPr>
          <a:lstStyle/>
          <a:p>
            <a:r>
              <a:rPr kumimoji="1" lang="ja-JP" altLang="en-US" sz="2000" b="1" dirty="0" smtClean="0"/>
              <a:t>①　区域　栃木県全域</a:t>
            </a:r>
            <a:endParaRPr kumimoji="1" lang="ja-JP" altLang="en-US" sz="2000" b="1" dirty="0"/>
          </a:p>
        </p:txBody>
      </p:sp>
      <p:sp>
        <p:nvSpPr>
          <p:cNvPr id="6" name="テキスト ボックス 5"/>
          <p:cNvSpPr txBox="1"/>
          <p:nvPr/>
        </p:nvSpPr>
        <p:spPr>
          <a:xfrm>
            <a:off x="277295" y="1474999"/>
            <a:ext cx="8637563" cy="400110"/>
          </a:xfrm>
          <a:prstGeom prst="rect">
            <a:avLst/>
          </a:prstGeom>
          <a:noFill/>
        </p:spPr>
        <p:txBody>
          <a:bodyPr wrap="square" rtlCol="0">
            <a:spAutoFit/>
          </a:bodyPr>
          <a:lstStyle/>
          <a:p>
            <a:r>
              <a:rPr kumimoji="1" lang="ja-JP" altLang="en-US" sz="2000" b="1" dirty="0" smtClean="0"/>
              <a:t>②　期間　</a:t>
            </a:r>
            <a:r>
              <a:rPr kumimoji="1" lang="ja-JP" altLang="en-US" sz="2000" b="1" u="sng" dirty="0" smtClean="0"/>
              <a:t>令和２年５月７日（木）から令和２年５月１０日（日）</a:t>
            </a:r>
            <a:endParaRPr kumimoji="1" lang="ja-JP" altLang="en-US" sz="2000" b="1" u="sng" dirty="0"/>
          </a:p>
        </p:txBody>
      </p:sp>
      <p:sp>
        <p:nvSpPr>
          <p:cNvPr id="7" name="テキスト ボックス 6"/>
          <p:cNvSpPr txBox="1"/>
          <p:nvPr/>
        </p:nvSpPr>
        <p:spPr>
          <a:xfrm>
            <a:off x="277295" y="2066627"/>
            <a:ext cx="11318960" cy="1031051"/>
          </a:xfrm>
          <a:prstGeom prst="rect">
            <a:avLst/>
          </a:prstGeom>
          <a:noFill/>
        </p:spPr>
        <p:txBody>
          <a:bodyPr wrap="square" rtlCol="0">
            <a:spAutoFit/>
          </a:bodyPr>
          <a:lstStyle/>
          <a:p>
            <a:r>
              <a:rPr kumimoji="1" lang="ja-JP" altLang="en-US" sz="2000" b="1" dirty="0" smtClean="0"/>
              <a:t>③　実施内容　　</a:t>
            </a:r>
            <a:endParaRPr kumimoji="1" lang="en-US" altLang="ja-JP" sz="2000" b="1" dirty="0" smtClean="0"/>
          </a:p>
          <a:p>
            <a:pPr>
              <a:spcBef>
                <a:spcPts val="600"/>
              </a:spcBef>
            </a:pPr>
            <a:r>
              <a:rPr kumimoji="1" lang="ja-JP" altLang="en-US" sz="2000" dirty="0" smtClean="0"/>
              <a:t>　　</a:t>
            </a:r>
            <a:r>
              <a:rPr kumimoji="1" lang="ja-JP" altLang="en-US" sz="1600" dirty="0" smtClean="0"/>
              <a:t>新型インフルエンザ等対策特別措置法（以下「特措法」）第</a:t>
            </a:r>
            <a:r>
              <a:rPr kumimoji="1" lang="en-US" altLang="ja-JP" sz="1600" dirty="0" smtClean="0"/>
              <a:t>45</a:t>
            </a:r>
            <a:r>
              <a:rPr kumimoji="1" lang="ja-JP" altLang="en-US" sz="1600" dirty="0" smtClean="0"/>
              <a:t>条「感染を防止するための協力要請等」及び特措法</a:t>
            </a:r>
            <a:endParaRPr kumimoji="1" lang="en-US" altLang="ja-JP" sz="1600" dirty="0" smtClean="0"/>
          </a:p>
          <a:p>
            <a:r>
              <a:rPr kumimoji="1" lang="ja-JP" altLang="en-US" sz="1600" dirty="0" smtClean="0"/>
              <a:t>　  第</a:t>
            </a:r>
            <a:r>
              <a:rPr kumimoji="1" lang="en-US" altLang="ja-JP" sz="1600" dirty="0" smtClean="0"/>
              <a:t>24</a:t>
            </a:r>
            <a:r>
              <a:rPr kumimoji="1" lang="ja-JP" altLang="en-US" sz="1600" dirty="0" smtClean="0"/>
              <a:t>条「都道府県対策本部長の権限」により、新型コロナウイルスのまん延防止に向け、以下の対応を実施。</a:t>
            </a:r>
            <a:endParaRPr kumimoji="1" lang="ja-JP" altLang="en-US" sz="1600" dirty="0"/>
          </a:p>
        </p:txBody>
      </p:sp>
      <p:sp>
        <p:nvSpPr>
          <p:cNvPr id="8" name="テキスト ボックス 7"/>
          <p:cNvSpPr txBox="1"/>
          <p:nvPr/>
        </p:nvSpPr>
        <p:spPr>
          <a:xfrm>
            <a:off x="571014" y="3160182"/>
            <a:ext cx="10860258" cy="1508105"/>
          </a:xfrm>
          <a:prstGeom prst="rect">
            <a:avLst/>
          </a:prstGeom>
          <a:noFill/>
        </p:spPr>
        <p:txBody>
          <a:bodyPr wrap="square" rtlCol="0">
            <a:spAutoFit/>
          </a:bodyPr>
          <a:lstStyle/>
          <a:p>
            <a:pPr indent="-457200"/>
            <a:r>
              <a:rPr kumimoji="1" lang="ja-JP" altLang="en-US" dirty="0" smtClean="0"/>
              <a:t>●</a:t>
            </a:r>
            <a:r>
              <a:rPr kumimoji="1" lang="ja-JP" altLang="en-US" b="1" dirty="0" smtClean="0"/>
              <a:t>外出自粛の要請</a:t>
            </a:r>
            <a:r>
              <a:rPr kumimoji="1" lang="ja-JP" altLang="en-US" sz="1400" dirty="0" smtClean="0"/>
              <a:t>（特措法第</a:t>
            </a:r>
            <a:r>
              <a:rPr kumimoji="1" lang="en-US" altLang="ja-JP" sz="1400" dirty="0" smtClean="0"/>
              <a:t>45</a:t>
            </a:r>
            <a:r>
              <a:rPr kumimoji="1" lang="ja-JP" altLang="en-US" sz="1400" dirty="0" smtClean="0"/>
              <a:t>条第１項）</a:t>
            </a:r>
            <a:endParaRPr kumimoji="1" lang="en-US" altLang="ja-JP" sz="1400" dirty="0" smtClean="0"/>
          </a:p>
          <a:p>
            <a:pPr marL="465138" indent="-285750">
              <a:spcBef>
                <a:spcPts val="600"/>
              </a:spcBef>
              <a:buFont typeface="Arial" panose="020B0604020202020204" pitchFamily="34" charset="0"/>
              <a:buChar char="•"/>
            </a:pPr>
            <a:r>
              <a:rPr kumimoji="1" lang="ja-JP" altLang="en-US" sz="1600" dirty="0" smtClean="0"/>
              <a:t>県民に対し、医療機関への通院、食料品等の買い出し、職場への出勤など、生活の維持に必要な場合を除き、</a:t>
            </a:r>
            <a:r>
              <a:rPr kumimoji="1" lang="ja-JP" altLang="en-US" sz="1600" b="1" dirty="0" smtClean="0"/>
              <a:t>外出自粛を要請。</a:t>
            </a:r>
            <a:endParaRPr kumimoji="1" lang="en-US" altLang="ja-JP" sz="1600" b="1" dirty="0" smtClean="0"/>
          </a:p>
          <a:p>
            <a:pPr marL="465138" indent="-285750">
              <a:spcBef>
                <a:spcPts val="600"/>
              </a:spcBef>
              <a:buFont typeface="Arial" panose="020B0604020202020204" pitchFamily="34" charset="0"/>
              <a:buChar char="•"/>
            </a:pPr>
            <a:r>
              <a:rPr lang="ja-JP" altLang="en-US" sz="1600" dirty="0" smtClean="0"/>
              <a:t>特</a:t>
            </a:r>
            <a:r>
              <a:rPr lang="ja-JP" altLang="en-US" sz="1600" dirty="0"/>
              <a:t>に</a:t>
            </a:r>
            <a:r>
              <a:rPr lang="ja-JP" altLang="en-US" sz="1600" dirty="0" smtClean="0"/>
              <a:t>、</a:t>
            </a:r>
            <a:r>
              <a:rPr lang="ja-JP" altLang="en-US" sz="1600" b="1" dirty="0" smtClean="0"/>
              <a:t>旅行</a:t>
            </a:r>
            <a:r>
              <a:rPr lang="ja-JP" altLang="en-US" sz="1600" b="1" dirty="0"/>
              <a:t>など都道府県をまたいだ人の移動</a:t>
            </a:r>
            <a:r>
              <a:rPr lang="ja-JP" altLang="en-US" sz="1600" dirty="0"/>
              <a:t>や、「３つの密」が濃厚な形で</a:t>
            </a:r>
            <a:r>
              <a:rPr lang="ja-JP" altLang="en-US" sz="1600" dirty="0" smtClean="0"/>
              <a:t>重なる</a:t>
            </a:r>
            <a:r>
              <a:rPr lang="ja-JP" altLang="en-US" sz="1600" b="1" dirty="0" smtClean="0"/>
              <a:t>繁華街の接待を</a:t>
            </a:r>
            <a:r>
              <a:rPr lang="ja-JP" altLang="en-US" sz="1600" b="1" dirty="0"/>
              <a:t>伴う飲食店への出入り自粛を強く要請。</a:t>
            </a:r>
          </a:p>
        </p:txBody>
      </p:sp>
      <p:sp>
        <p:nvSpPr>
          <p:cNvPr id="9" name="テキスト ボックス 8"/>
          <p:cNvSpPr txBox="1"/>
          <p:nvPr/>
        </p:nvSpPr>
        <p:spPr>
          <a:xfrm>
            <a:off x="571014" y="4757060"/>
            <a:ext cx="10860258" cy="1015663"/>
          </a:xfrm>
          <a:prstGeom prst="rect">
            <a:avLst/>
          </a:prstGeom>
          <a:noFill/>
        </p:spPr>
        <p:txBody>
          <a:bodyPr wrap="square" rtlCol="0">
            <a:spAutoFit/>
          </a:bodyPr>
          <a:lstStyle/>
          <a:p>
            <a:r>
              <a:rPr kumimoji="1" lang="ja-JP" altLang="en-US" dirty="0" smtClean="0"/>
              <a:t>●</a:t>
            </a:r>
            <a:r>
              <a:rPr kumimoji="1" lang="ja-JP" altLang="en-US" b="1" dirty="0" smtClean="0"/>
              <a:t>施設の使用制限の要請・協力依頼</a:t>
            </a:r>
            <a:r>
              <a:rPr kumimoji="1" lang="ja-JP" altLang="en-US" sz="1400" dirty="0" smtClean="0"/>
              <a:t>（特措法第</a:t>
            </a:r>
            <a:r>
              <a:rPr kumimoji="1" lang="en-US" altLang="ja-JP" sz="1400" dirty="0" smtClean="0"/>
              <a:t>24</a:t>
            </a:r>
            <a:r>
              <a:rPr kumimoji="1" lang="ja-JP" altLang="en-US" sz="1400" dirty="0" smtClean="0"/>
              <a:t>条第９項等）</a:t>
            </a:r>
            <a:endParaRPr kumimoji="1" lang="en-US" altLang="ja-JP" sz="1400" dirty="0" smtClean="0"/>
          </a:p>
          <a:p>
            <a:pPr marL="465138" indent="-285750">
              <a:spcBef>
                <a:spcPts val="600"/>
              </a:spcBef>
              <a:buFont typeface="Arial" panose="020B0604020202020204" pitchFamily="34" charset="0"/>
              <a:buChar char="•"/>
            </a:pPr>
            <a:r>
              <a:rPr lang="ja-JP" altLang="en-US" sz="1600" b="1" dirty="0" smtClean="0"/>
              <a:t>学校</a:t>
            </a:r>
            <a:r>
              <a:rPr lang="ja-JP" altLang="en-US" sz="1600" b="1" dirty="0"/>
              <a:t>、遊興施設等に対して休止を要請</a:t>
            </a:r>
            <a:r>
              <a:rPr lang="ja-JP" altLang="en-US" sz="1600" dirty="0"/>
              <a:t>。</a:t>
            </a:r>
          </a:p>
          <a:p>
            <a:pPr marL="465138" indent="-285750">
              <a:spcBef>
                <a:spcPts val="600"/>
              </a:spcBef>
              <a:buFont typeface="Arial" panose="020B0604020202020204" pitchFamily="34" charset="0"/>
              <a:buChar char="•"/>
            </a:pPr>
            <a:r>
              <a:rPr lang="ja-JP" altLang="en-US" sz="1600" dirty="0" smtClean="0"/>
              <a:t>医療</a:t>
            </a:r>
            <a:r>
              <a:rPr lang="ja-JP" altLang="en-US" sz="1600" dirty="0"/>
              <a:t>施設等、</a:t>
            </a:r>
            <a:r>
              <a:rPr lang="ja-JP" altLang="en-US" sz="1600" b="1" dirty="0"/>
              <a:t>事業の継続を求める施設に対して</a:t>
            </a:r>
            <a:r>
              <a:rPr lang="ja-JP" altLang="en-US" sz="1600" b="1" dirty="0" smtClean="0"/>
              <a:t>は十分な</a:t>
            </a:r>
            <a:r>
              <a:rPr lang="ja-JP" altLang="en-US" sz="1600" b="1" dirty="0"/>
              <a:t>感染防止対策の協力を要請</a:t>
            </a:r>
            <a:r>
              <a:rPr lang="ja-JP" altLang="en-US" sz="1600" dirty="0"/>
              <a:t>。</a:t>
            </a:r>
            <a:endParaRPr lang="en-US" altLang="ja-JP" sz="1600" dirty="0"/>
          </a:p>
        </p:txBody>
      </p:sp>
      <p:sp>
        <p:nvSpPr>
          <p:cNvPr id="10" name="テキスト ボックス 9"/>
          <p:cNvSpPr txBox="1"/>
          <p:nvPr/>
        </p:nvSpPr>
        <p:spPr>
          <a:xfrm>
            <a:off x="571014" y="5893810"/>
            <a:ext cx="10860258" cy="692497"/>
          </a:xfrm>
          <a:prstGeom prst="rect">
            <a:avLst/>
          </a:prstGeom>
          <a:noFill/>
        </p:spPr>
        <p:txBody>
          <a:bodyPr wrap="square" rtlCol="0">
            <a:spAutoFit/>
          </a:bodyPr>
          <a:lstStyle/>
          <a:p>
            <a:r>
              <a:rPr kumimoji="1" lang="ja-JP" altLang="en-US" dirty="0" smtClean="0"/>
              <a:t>●</a:t>
            </a:r>
            <a:r>
              <a:rPr kumimoji="1" lang="ja-JP" altLang="en-US" b="1" dirty="0" smtClean="0"/>
              <a:t>催物（イベント等）の開催自粛の要請</a:t>
            </a:r>
            <a:r>
              <a:rPr kumimoji="1" lang="ja-JP" altLang="en-US" sz="1400" dirty="0" smtClean="0"/>
              <a:t>（特措法第</a:t>
            </a:r>
            <a:r>
              <a:rPr kumimoji="1" lang="en-US" altLang="ja-JP" sz="1400" dirty="0" smtClean="0"/>
              <a:t>24</a:t>
            </a:r>
            <a:r>
              <a:rPr kumimoji="1" lang="ja-JP" altLang="en-US" sz="1400" dirty="0" smtClean="0"/>
              <a:t>条第９項等）</a:t>
            </a:r>
            <a:endParaRPr kumimoji="1" lang="en-US" altLang="ja-JP" sz="1400" dirty="0" smtClean="0"/>
          </a:p>
          <a:p>
            <a:pPr marL="465138" indent="-285750">
              <a:spcBef>
                <a:spcPts val="600"/>
              </a:spcBef>
              <a:buFont typeface="Arial" panose="020B0604020202020204" pitchFamily="34" charset="0"/>
              <a:buChar char="•"/>
            </a:pPr>
            <a:r>
              <a:rPr lang="ja-JP" altLang="en-US" sz="1600" b="1" dirty="0" smtClean="0"/>
              <a:t>イベント主催者</a:t>
            </a:r>
            <a:r>
              <a:rPr lang="ja-JP" altLang="en-US" sz="1600" b="1" dirty="0"/>
              <a:t>等に対し</a:t>
            </a:r>
            <a:r>
              <a:rPr lang="ja-JP" altLang="en-US" sz="1600" b="1" dirty="0" smtClean="0"/>
              <a:t>、規模</a:t>
            </a:r>
            <a:r>
              <a:rPr lang="ja-JP" altLang="en-US" sz="1600" b="1" dirty="0"/>
              <a:t>や場所に関わらず</a:t>
            </a:r>
            <a:r>
              <a:rPr lang="ja-JP" altLang="en-US" sz="1600" b="1" dirty="0" smtClean="0"/>
              <a:t>、開催の自粛</a:t>
            </a:r>
            <a:r>
              <a:rPr lang="ja-JP" altLang="en-US" sz="1600" b="1" dirty="0"/>
              <a:t>を要請。</a:t>
            </a:r>
          </a:p>
        </p:txBody>
      </p:sp>
      <p:sp>
        <p:nvSpPr>
          <p:cNvPr id="2" name="テキスト ボックス 1"/>
          <p:cNvSpPr txBox="1"/>
          <p:nvPr/>
        </p:nvSpPr>
        <p:spPr>
          <a:xfrm>
            <a:off x="3596744" y="6586307"/>
            <a:ext cx="4998513" cy="307777"/>
          </a:xfrm>
          <a:prstGeom prst="rect">
            <a:avLst/>
          </a:prstGeom>
          <a:noFill/>
        </p:spPr>
        <p:txBody>
          <a:bodyPr wrap="square" rtlCol="0">
            <a:spAutoFit/>
          </a:bodyPr>
          <a:lstStyle/>
          <a:p>
            <a:r>
              <a:rPr kumimoji="1" lang="en-US" altLang="ja-JP" sz="1400" dirty="0" smtClean="0"/>
              <a:t>※</a:t>
            </a:r>
            <a:r>
              <a:rPr kumimoji="1" lang="ja-JP" altLang="en-US" sz="1400" dirty="0" smtClean="0"/>
              <a:t>ロックダウン（都市封鎖）を行うものではありません。</a:t>
            </a:r>
            <a:endParaRPr kumimoji="1" lang="ja-JP" altLang="en-US" sz="1400" dirty="0"/>
          </a:p>
        </p:txBody>
      </p:sp>
      <p:sp>
        <p:nvSpPr>
          <p:cNvPr id="3" name="正方形/長方形 2"/>
          <p:cNvSpPr/>
          <p:nvPr/>
        </p:nvSpPr>
        <p:spPr>
          <a:xfrm>
            <a:off x="2106095" y="1930128"/>
            <a:ext cx="3040531" cy="490776"/>
          </a:xfrm>
          <a:prstGeom prst="rect">
            <a:avLst/>
          </a:prstGeom>
          <a:ln w="38100">
            <a:solidFill>
              <a:schemeClr val="tx1"/>
            </a:solidFill>
          </a:ln>
        </p:spPr>
        <p:style>
          <a:lnRef idx="2">
            <a:schemeClr val="dk1"/>
          </a:lnRef>
          <a:fillRef idx="1">
            <a:schemeClr val="lt1"/>
          </a:fillRef>
          <a:effectRef idx="0">
            <a:schemeClr val="dk1"/>
          </a:effectRef>
          <a:fontRef idx="minor">
            <a:schemeClr val="dk1"/>
          </a:fontRef>
        </p:style>
        <p:txBody>
          <a:bodyPr wrap="square" anchor="ctr">
            <a:noAutofit/>
          </a:bodyPr>
          <a:lstStyle/>
          <a:p>
            <a:pPr algn="ctr"/>
            <a:r>
              <a:rPr lang="ja-JP" altLang="en-US" sz="2000" b="1" dirty="0"/>
              <a:t>現在の実施内容</a:t>
            </a:r>
            <a:r>
              <a:rPr lang="ja-JP" altLang="en-US" sz="2000" b="1" dirty="0" smtClean="0"/>
              <a:t>を継続</a:t>
            </a:r>
            <a:endParaRPr lang="ja-JP" altLang="en-US" sz="2000" dirty="0"/>
          </a:p>
        </p:txBody>
      </p:sp>
    </p:spTree>
    <p:extLst>
      <p:ext uri="{BB962C8B-B14F-4D97-AF65-F5344CB8AC3E}">
        <p14:creationId xmlns:p14="http://schemas.microsoft.com/office/powerpoint/2010/main" val="18287345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63788" y="143320"/>
            <a:ext cx="5829048" cy="461665"/>
          </a:xfrm>
          <a:prstGeom prst="rect">
            <a:avLst/>
          </a:prstGeom>
          <a:ln>
            <a:solidFill>
              <a:srgbClr val="FF0000"/>
            </a:solidFill>
          </a:ln>
        </p:spPr>
        <p:style>
          <a:lnRef idx="2">
            <a:schemeClr val="dk1"/>
          </a:lnRef>
          <a:fillRef idx="1">
            <a:schemeClr val="lt1"/>
          </a:fillRef>
          <a:effectRef idx="0">
            <a:schemeClr val="dk1"/>
          </a:effectRef>
          <a:fontRef idx="minor">
            <a:schemeClr val="dk1"/>
          </a:fontRef>
        </p:style>
        <p:txBody>
          <a:bodyPr wrap="square" rtlCol="0" anchor="ctr" anchorCtr="1">
            <a:spAutoFit/>
          </a:bodyPr>
          <a:lstStyle/>
          <a:p>
            <a:pPr algn="ctr"/>
            <a:r>
              <a:rPr kumimoji="1" lang="ja-JP" altLang="en-US" sz="2400" b="1" dirty="0" smtClean="0"/>
              <a:t>栃木県緊急事態措置の概要</a:t>
            </a:r>
            <a:endParaRPr kumimoji="1" lang="ja-JP" altLang="en-US" sz="2400" b="1" dirty="0"/>
          </a:p>
        </p:txBody>
      </p:sp>
      <p:sp>
        <p:nvSpPr>
          <p:cNvPr id="5" name="テキスト ボックス 4"/>
          <p:cNvSpPr txBox="1"/>
          <p:nvPr/>
        </p:nvSpPr>
        <p:spPr>
          <a:xfrm>
            <a:off x="253924" y="705422"/>
            <a:ext cx="3657600" cy="400110"/>
          </a:xfrm>
          <a:prstGeom prst="rect">
            <a:avLst/>
          </a:prstGeom>
          <a:noFill/>
        </p:spPr>
        <p:txBody>
          <a:bodyPr wrap="square" rtlCol="0">
            <a:spAutoFit/>
          </a:bodyPr>
          <a:lstStyle/>
          <a:p>
            <a:r>
              <a:rPr kumimoji="1" lang="ja-JP" altLang="en-US" sz="2000" b="1" dirty="0" smtClean="0"/>
              <a:t>①　区域　栃木県全域</a:t>
            </a:r>
            <a:endParaRPr kumimoji="1" lang="ja-JP" altLang="en-US" sz="2000" b="1" dirty="0"/>
          </a:p>
        </p:txBody>
      </p:sp>
      <p:sp>
        <p:nvSpPr>
          <p:cNvPr id="6" name="テキスト ボックス 5"/>
          <p:cNvSpPr txBox="1"/>
          <p:nvPr/>
        </p:nvSpPr>
        <p:spPr>
          <a:xfrm>
            <a:off x="253924" y="1213923"/>
            <a:ext cx="8637563" cy="400110"/>
          </a:xfrm>
          <a:prstGeom prst="rect">
            <a:avLst/>
          </a:prstGeom>
          <a:noFill/>
        </p:spPr>
        <p:txBody>
          <a:bodyPr wrap="square" rtlCol="0">
            <a:spAutoFit/>
          </a:bodyPr>
          <a:lstStyle/>
          <a:p>
            <a:r>
              <a:rPr kumimoji="1" lang="ja-JP" altLang="en-US" sz="2000" b="1" dirty="0" smtClean="0"/>
              <a:t>②　期間　</a:t>
            </a:r>
            <a:r>
              <a:rPr kumimoji="1" lang="ja-JP" altLang="en-US" sz="2000" b="1" u="sng" dirty="0" smtClean="0"/>
              <a:t>令和２年５月１１日（月）から令和２年５月３１日（日）</a:t>
            </a:r>
            <a:endParaRPr kumimoji="1" lang="ja-JP" altLang="en-US" sz="2000" b="1" u="sng" dirty="0"/>
          </a:p>
        </p:txBody>
      </p:sp>
      <p:sp>
        <p:nvSpPr>
          <p:cNvPr id="7" name="テキスト ボックス 6"/>
          <p:cNvSpPr txBox="1"/>
          <p:nvPr/>
        </p:nvSpPr>
        <p:spPr>
          <a:xfrm>
            <a:off x="253924" y="1745915"/>
            <a:ext cx="11757968" cy="954107"/>
          </a:xfrm>
          <a:prstGeom prst="rect">
            <a:avLst/>
          </a:prstGeom>
          <a:noFill/>
        </p:spPr>
        <p:txBody>
          <a:bodyPr wrap="square" rtlCol="0">
            <a:spAutoFit/>
          </a:bodyPr>
          <a:lstStyle/>
          <a:p>
            <a:r>
              <a:rPr kumimoji="1" lang="ja-JP" altLang="en-US" sz="2000" b="1" dirty="0" smtClean="0"/>
              <a:t>③　実施内容　</a:t>
            </a:r>
            <a:endParaRPr kumimoji="1" lang="en-US" altLang="ja-JP" sz="2000" b="1" dirty="0" smtClean="0"/>
          </a:p>
          <a:p>
            <a:pPr marL="185738"/>
            <a:r>
              <a:rPr kumimoji="1" lang="ja-JP" altLang="en-US" sz="2000" dirty="0" smtClean="0"/>
              <a:t>　</a:t>
            </a:r>
            <a:r>
              <a:rPr lang="ja-JP" altLang="en-US" sz="1600" dirty="0"/>
              <a:t>新型インフルエンザ等対策特別措置法（以下「特措法」）第</a:t>
            </a:r>
            <a:r>
              <a:rPr lang="en-US" altLang="ja-JP" sz="1600" dirty="0"/>
              <a:t>45</a:t>
            </a:r>
            <a:r>
              <a:rPr lang="ja-JP" altLang="en-US" sz="1600" dirty="0"/>
              <a:t>条「感染を防止するための協力要請」及び特措法</a:t>
            </a:r>
          </a:p>
          <a:p>
            <a:pPr marL="185738"/>
            <a:r>
              <a:rPr lang="ja-JP" altLang="en-US" sz="1600" dirty="0" smtClean="0"/>
              <a:t> 第</a:t>
            </a:r>
            <a:r>
              <a:rPr lang="en-US" altLang="ja-JP" sz="1600" dirty="0" smtClean="0"/>
              <a:t>24</a:t>
            </a:r>
            <a:r>
              <a:rPr lang="ja-JP" altLang="en-US" sz="1600" dirty="0"/>
              <a:t>条「都道府県対策本部長の権限」により、新型コロナウイルスのまん延防止に向け、以下の対応を実施。</a:t>
            </a:r>
          </a:p>
        </p:txBody>
      </p:sp>
      <p:sp>
        <p:nvSpPr>
          <p:cNvPr id="8" name="テキスト ボックス 7"/>
          <p:cNvSpPr txBox="1"/>
          <p:nvPr/>
        </p:nvSpPr>
        <p:spPr>
          <a:xfrm>
            <a:off x="529665" y="2824019"/>
            <a:ext cx="11394976" cy="938719"/>
          </a:xfrm>
          <a:prstGeom prst="rect">
            <a:avLst/>
          </a:prstGeom>
          <a:noFill/>
        </p:spPr>
        <p:txBody>
          <a:bodyPr wrap="square" rtlCol="0">
            <a:spAutoFit/>
          </a:bodyPr>
          <a:lstStyle/>
          <a:p>
            <a:pPr indent="-457200"/>
            <a:r>
              <a:rPr kumimoji="1" lang="ja-JP" altLang="en-US" dirty="0" smtClean="0"/>
              <a:t>●</a:t>
            </a:r>
            <a:r>
              <a:rPr kumimoji="1" lang="ja-JP" altLang="en-US" b="1" dirty="0" smtClean="0"/>
              <a:t>外出自粛の要請</a:t>
            </a:r>
            <a:r>
              <a:rPr kumimoji="1" lang="ja-JP" altLang="en-US" sz="1400" dirty="0" smtClean="0"/>
              <a:t>（特措法第</a:t>
            </a:r>
            <a:r>
              <a:rPr kumimoji="1" lang="en-US" altLang="ja-JP" sz="1400" dirty="0" smtClean="0"/>
              <a:t>24</a:t>
            </a:r>
            <a:r>
              <a:rPr kumimoji="1" lang="ja-JP" altLang="en-US" sz="1400" dirty="0" smtClean="0"/>
              <a:t>条第９項）</a:t>
            </a:r>
            <a:endParaRPr kumimoji="1" lang="en-US" altLang="ja-JP" sz="1400" dirty="0" smtClean="0"/>
          </a:p>
          <a:p>
            <a:pPr marL="363538" indent="-188913">
              <a:spcBef>
                <a:spcPts val="600"/>
              </a:spcBef>
              <a:buFont typeface="Arial" panose="020B0604020202020204" pitchFamily="34" charset="0"/>
              <a:buChar char="•"/>
            </a:pPr>
            <a:r>
              <a:rPr lang="ja-JP" altLang="en-US" sz="1600" dirty="0" smtClean="0"/>
              <a:t>旅行など</a:t>
            </a:r>
            <a:r>
              <a:rPr lang="ja-JP" altLang="en-US" sz="1600" b="1" dirty="0"/>
              <a:t>都道府県をまたいだ人の移動</a:t>
            </a:r>
            <a:r>
              <a:rPr lang="ja-JP" altLang="en-US" sz="1600" dirty="0"/>
              <a:t>や</a:t>
            </a:r>
            <a:r>
              <a:rPr lang="ja-JP" altLang="en-US" sz="1600" dirty="0" smtClean="0"/>
              <a:t>、</a:t>
            </a:r>
            <a:r>
              <a:rPr lang="ja-JP" altLang="en-US" sz="1600" b="1" dirty="0" smtClean="0"/>
              <a:t>クラスターが多数発生している繁華街の接待を</a:t>
            </a:r>
            <a:r>
              <a:rPr lang="ja-JP" altLang="en-US" sz="1600" b="1" dirty="0"/>
              <a:t>伴う</a:t>
            </a:r>
            <a:r>
              <a:rPr lang="ja-JP" altLang="en-US" sz="1600" b="1" dirty="0" smtClean="0"/>
              <a:t>飲食店等</a:t>
            </a:r>
            <a:r>
              <a:rPr lang="ja-JP" altLang="en-US" sz="1600" dirty="0" smtClean="0"/>
              <a:t>へ</a:t>
            </a:r>
            <a:r>
              <a:rPr lang="ja-JP" altLang="en-US" sz="1600" dirty="0"/>
              <a:t>の</a:t>
            </a:r>
            <a:r>
              <a:rPr lang="ja-JP" altLang="en-US" sz="1600" dirty="0" smtClean="0"/>
              <a:t>出入りに対して、</a:t>
            </a:r>
            <a:r>
              <a:rPr lang="ja-JP" altLang="en-US" sz="1600" b="1" dirty="0" smtClean="0"/>
              <a:t>引き続き、自粛を強く要請</a:t>
            </a:r>
            <a:endParaRPr lang="ja-JP" altLang="en-US" sz="1600" b="1" dirty="0"/>
          </a:p>
        </p:txBody>
      </p:sp>
      <p:sp>
        <p:nvSpPr>
          <p:cNvPr id="9" name="テキスト ボックス 8"/>
          <p:cNvSpPr txBox="1"/>
          <p:nvPr/>
        </p:nvSpPr>
        <p:spPr>
          <a:xfrm>
            <a:off x="529665" y="3942153"/>
            <a:ext cx="10860258" cy="1985159"/>
          </a:xfrm>
          <a:prstGeom prst="rect">
            <a:avLst/>
          </a:prstGeom>
          <a:noFill/>
        </p:spPr>
        <p:txBody>
          <a:bodyPr wrap="square" rtlCol="0">
            <a:spAutoFit/>
          </a:bodyPr>
          <a:lstStyle/>
          <a:p>
            <a:r>
              <a:rPr kumimoji="1" lang="ja-JP" altLang="en-US" dirty="0" smtClean="0"/>
              <a:t>●</a:t>
            </a:r>
            <a:r>
              <a:rPr kumimoji="1" lang="ja-JP" altLang="en-US" b="1" dirty="0" smtClean="0"/>
              <a:t>施設の使用制限の要請</a:t>
            </a:r>
            <a:r>
              <a:rPr kumimoji="1" lang="ja-JP" altLang="en-US" sz="1400" dirty="0" smtClean="0"/>
              <a:t>（特措法第</a:t>
            </a:r>
            <a:r>
              <a:rPr kumimoji="1" lang="en-US" altLang="ja-JP" sz="1400" dirty="0" smtClean="0"/>
              <a:t>24</a:t>
            </a:r>
            <a:r>
              <a:rPr kumimoji="1" lang="ja-JP" altLang="en-US" sz="1400" dirty="0" smtClean="0"/>
              <a:t>条第９項等）</a:t>
            </a:r>
            <a:endParaRPr kumimoji="1" lang="en-US" altLang="ja-JP" sz="1400" dirty="0" smtClean="0"/>
          </a:p>
          <a:p>
            <a:pPr marL="363538" indent="-188913">
              <a:spcBef>
                <a:spcPts val="600"/>
              </a:spcBef>
              <a:buFont typeface="Arial" panose="020B0604020202020204" pitchFamily="34" charset="0"/>
              <a:buChar char="•"/>
            </a:pPr>
            <a:r>
              <a:rPr lang="ja-JP" altLang="en-US" sz="1600" b="1" u="sng" dirty="0"/>
              <a:t>クラスターが発生した主な施設類型に対する休止を要請</a:t>
            </a:r>
          </a:p>
          <a:p>
            <a:pPr marL="363538" indent="-188913">
              <a:spcBef>
                <a:spcPts val="600"/>
              </a:spcBef>
              <a:buFont typeface="Arial" panose="020B0604020202020204" pitchFamily="34" charset="0"/>
              <a:buChar char="•"/>
            </a:pPr>
            <a:r>
              <a:rPr lang="ja-JP" altLang="en-US" sz="1600" b="1" dirty="0" smtClean="0"/>
              <a:t>遊興</a:t>
            </a:r>
            <a:r>
              <a:rPr lang="ja-JP" altLang="en-US" sz="1600" b="1" dirty="0"/>
              <a:t>施設等に対して休止を要請</a:t>
            </a:r>
            <a:r>
              <a:rPr lang="ja-JP" altLang="en-US" sz="1600" b="1" dirty="0" smtClean="0"/>
              <a:t>。</a:t>
            </a:r>
            <a:endParaRPr lang="en-US" altLang="ja-JP" sz="1600" b="1" dirty="0" smtClean="0"/>
          </a:p>
          <a:p>
            <a:pPr marL="174625">
              <a:spcBef>
                <a:spcPts val="600"/>
              </a:spcBef>
            </a:pPr>
            <a:r>
              <a:rPr lang="ja-JP" altLang="en-US" sz="1600" b="1" dirty="0" smtClean="0"/>
              <a:t>　</a:t>
            </a:r>
            <a:r>
              <a:rPr lang="en-US" altLang="ja-JP" sz="1600" b="1" u="sng" dirty="0" smtClean="0"/>
              <a:t>※</a:t>
            </a:r>
            <a:r>
              <a:rPr lang="ja-JP" altLang="en-US" sz="1600" b="1" u="sng" dirty="0" smtClean="0"/>
              <a:t>ただし、施設に応じた感染防止対策の徹底が行われている施設を除く。</a:t>
            </a:r>
            <a:endParaRPr lang="ja-JP" altLang="en-US" sz="1600" b="1" u="sng" dirty="0"/>
          </a:p>
          <a:p>
            <a:pPr marL="363538" indent="-188913">
              <a:spcBef>
                <a:spcPts val="600"/>
              </a:spcBef>
              <a:buFont typeface="Arial" panose="020B0604020202020204" pitchFamily="34" charset="0"/>
              <a:buChar char="•"/>
            </a:pPr>
            <a:r>
              <a:rPr lang="ja-JP" altLang="en-US" sz="1600" b="1" dirty="0"/>
              <a:t>医療施設等、事業の継続を求める施設に対して</a:t>
            </a:r>
            <a:r>
              <a:rPr lang="ja-JP" altLang="en-US" sz="1600" b="1" dirty="0" smtClean="0"/>
              <a:t>は十分な感染</a:t>
            </a:r>
            <a:r>
              <a:rPr lang="ja-JP" altLang="en-US" sz="1600" b="1" dirty="0"/>
              <a:t>防止対策の協力を要請</a:t>
            </a:r>
            <a:r>
              <a:rPr lang="ja-JP" altLang="en-US" sz="1600" b="1" dirty="0" smtClean="0"/>
              <a:t>。</a:t>
            </a:r>
            <a:endParaRPr lang="en-US" altLang="ja-JP" sz="1600" b="1" dirty="0" smtClean="0"/>
          </a:p>
          <a:p>
            <a:pPr marL="174625">
              <a:spcBef>
                <a:spcPts val="600"/>
              </a:spcBef>
            </a:pPr>
            <a:endParaRPr lang="ja-JP" altLang="en-US" sz="1600" b="1" u="sng" dirty="0"/>
          </a:p>
        </p:txBody>
      </p:sp>
      <p:sp>
        <p:nvSpPr>
          <p:cNvPr id="10" name="テキスト ボックス 9"/>
          <p:cNvSpPr txBox="1"/>
          <p:nvPr/>
        </p:nvSpPr>
        <p:spPr>
          <a:xfrm>
            <a:off x="529665" y="5832261"/>
            <a:ext cx="10860258" cy="692497"/>
          </a:xfrm>
          <a:prstGeom prst="rect">
            <a:avLst/>
          </a:prstGeom>
          <a:noFill/>
        </p:spPr>
        <p:txBody>
          <a:bodyPr wrap="square" rtlCol="0">
            <a:spAutoFit/>
          </a:bodyPr>
          <a:lstStyle/>
          <a:p>
            <a:r>
              <a:rPr kumimoji="1" lang="ja-JP" altLang="en-US" dirty="0" smtClean="0"/>
              <a:t>●</a:t>
            </a:r>
            <a:r>
              <a:rPr kumimoji="1" lang="ja-JP" altLang="en-US" b="1" dirty="0" smtClean="0"/>
              <a:t>催物（イベント等）の開催自粛の要請</a:t>
            </a:r>
            <a:r>
              <a:rPr kumimoji="1" lang="ja-JP" altLang="en-US" sz="1400" dirty="0" smtClean="0"/>
              <a:t>（特措法第</a:t>
            </a:r>
            <a:r>
              <a:rPr kumimoji="1" lang="en-US" altLang="ja-JP" sz="1400" dirty="0" smtClean="0"/>
              <a:t>24</a:t>
            </a:r>
            <a:r>
              <a:rPr kumimoji="1" lang="ja-JP" altLang="en-US" sz="1400" dirty="0" smtClean="0"/>
              <a:t>条第９項等）</a:t>
            </a:r>
            <a:endParaRPr kumimoji="1" lang="en-US" altLang="ja-JP" sz="1400" dirty="0" smtClean="0"/>
          </a:p>
          <a:p>
            <a:pPr marL="363538" indent="-188913">
              <a:spcBef>
                <a:spcPts val="600"/>
              </a:spcBef>
              <a:buFont typeface="Arial" panose="020B0604020202020204" pitchFamily="34" charset="0"/>
              <a:buChar char="•"/>
            </a:pPr>
            <a:r>
              <a:rPr lang="ja-JP" altLang="en-US" sz="1600" b="1" dirty="0"/>
              <a:t>クラスターが発生する</a:t>
            </a:r>
            <a:r>
              <a:rPr lang="ja-JP" altLang="en-US" sz="1600" b="1" dirty="0" smtClean="0"/>
              <a:t>おそれ等の</a:t>
            </a:r>
            <a:r>
              <a:rPr lang="ja-JP" altLang="en-US" sz="1600" b="1" dirty="0"/>
              <a:t>ある</a:t>
            </a:r>
            <a:r>
              <a:rPr lang="ja-JP" altLang="en-US" sz="1600" b="1" dirty="0" smtClean="0"/>
              <a:t>イベント主催者等に対し、場所に関わらず、引き続き、開催の自粛を要請</a:t>
            </a:r>
            <a:endParaRPr lang="ja-JP" altLang="en-US" sz="1600" b="1" dirty="0"/>
          </a:p>
        </p:txBody>
      </p:sp>
    </p:spTree>
    <p:extLst>
      <p:ext uri="{BB962C8B-B14F-4D97-AF65-F5344CB8AC3E}">
        <p14:creationId xmlns:p14="http://schemas.microsoft.com/office/powerpoint/2010/main" val="1315013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63788" y="145742"/>
            <a:ext cx="5618034" cy="461665"/>
          </a:xfrm>
          <a:prstGeom prst="rect">
            <a:avLst/>
          </a:prstGeom>
        </p:spPr>
        <p:style>
          <a:lnRef idx="2">
            <a:schemeClr val="dk1"/>
          </a:lnRef>
          <a:fillRef idx="1">
            <a:schemeClr val="lt1"/>
          </a:fillRef>
          <a:effectRef idx="0">
            <a:schemeClr val="dk1"/>
          </a:effectRef>
          <a:fontRef idx="minor">
            <a:schemeClr val="dk1"/>
          </a:fontRef>
        </p:style>
        <p:txBody>
          <a:bodyPr wrap="square" rtlCol="0" anchor="ctr" anchorCtr="1">
            <a:spAutoFit/>
          </a:bodyPr>
          <a:lstStyle/>
          <a:p>
            <a:pPr algn="ctr"/>
            <a:r>
              <a:rPr kumimoji="1" lang="ja-JP" altLang="en-US" sz="2400" b="1" dirty="0" smtClean="0"/>
              <a:t>外出自粛の要請</a:t>
            </a:r>
            <a:r>
              <a:rPr kumimoji="1" lang="ja-JP" altLang="en-US" sz="2000" dirty="0" smtClean="0"/>
              <a:t>（特措法第</a:t>
            </a:r>
            <a:r>
              <a:rPr kumimoji="1" lang="en-US" altLang="ja-JP" sz="2000" dirty="0" smtClean="0"/>
              <a:t>24</a:t>
            </a:r>
            <a:r>
              <a:rPr kumimoji="1" lang="ja-JP" altLang="en-US" sz="2000" dirty="0" smtClean="0"/>
              <a:t>条第９項）</a:t>
            </a:r>
            <a:endParaRPr kumimoji="1" lang="ja-JP" altLang="en-US" sz="2400" dirty="0"/>
          </a:p>
        </p:txBody>
      </p:sp>
      <p:sp>
        <p:nvSpPr>
          <p:cNvPr id="2" name="テキスト ボックス 1"/>
          <p:cNvSpPr txBox="1"/>
          <p:nvPr/>
        </p:nvSpPr>
        <p:spPr>
          <a:xfrm>
            <a:off x="163788" y="936447"/>
            <a:ext cx="11709344" cy="923330"/>
          </a:xfrm>
          <a:prstGeom prst="rect">
            <a:avLst/>
          </a:prstGeom>
          <a:noFill/>
        </p:spPr>
        <p:txBody>
          <a:bodyPr wrap="square" rtlCol="0">
            <a:spAutoFit/>
          </a:bodyPr>
          <a:lstStyle/>
          <a:p>
            <a:pPr marL="285750" indent="-285750">
              <a:lnSpc>
                <a:spcPct val="150000"/>
              </a:lnSpc>
              <a:spcBef>
                <a:spcPts val="600"/>
              </a:spcBef>
              <a:buFont typeface="游ゴシック" panose="020B0400000000000000" pitchFamily="50" charset="-128"/>
              <a:buChar char="○"/>
            </a:pPr>
            <a:r>
              <a:rPr lang="ja-JP" altLang="en-US" b="1" dirty="0" smtClean="0"/>
              <a:t>旅行など都道府県をまたいだ人の移動</a:t>
            </a:r>
            <a:r>
              <a:rPr lang="ja-JP" altLang="en-US" dirty="0" smtClean="0"/>
              <a:t>や、</a:t>
            </a:r>
            <a:r>
              <a:rPr lang="ja-JP" altLang="en-US" b="1" dirty="0" smtClean="0"/>
              <a:t>クラスターが多数発生している繁華街の接待を伴う飲食店等への出入りに対して、引き続き、自粛を強く要請。</a:t>
            </a:r>
            <a:endParaRPr lang="ja-JP" altLang="en-US" b="1" dirty="0"/>
          </a:p>
        </p:txBody>
      </p:sp>
      <p:sp>
        <p:nvSpPr>
          <p:cNvPr id="3" name="テキスト ボックス 2"/>
          <p:cNvSpPr txBox="1"/>
          <p:nvPr/>
        </p:nvSpPr>
        <p:spPr>
          <a:xfrm>
            <a:off x="504967" y="2202670"/>
            <a:ext cx="11368165" cy="4524315"/>
          </a:xfrm>
          <a:prstGeom prst="rect">
            <a:avLst/>
          </a:prstGeom>
          <a:ln w="3175"/>
        </p:spPr>
        <p:style>
          <a:lnRef idx="2">
            <a:schemeClr val="dk1"/>
          </a:lnRef>
          <a:fillRef idx="1">
            <a:schemeClr val="lt1"/>
          </a:fillRef>
          <a:effectRef idx="0">
            <a:schemeClr val="dk1"/>
          </a:effectRef>
          <a:fontRef idx="minor">
            <a:schemeClr val="dk1"/>
          </a:fontRef>
        </p:style>
        <p:txBody>
          <a:bodyPr wrap="square" rtlCol="0" anchor="ctr">
            <a:noAutofit/>
          </a:bodyPr>
          <a:lstStyle/>
          <a:p>
            <a:pPr>
              <a:lnSpc>
                <a:spcPct val="200000"/>
              </a:lnSpc>
            </a:pPr>
            <a:r>
              <a:rPr lang="ja-JP" altLang="en-US" b="1" dirty="0" smtClean="0"/>
              <a:t>○感染拡大を予防する新しい生活様式の徹底</a:t>
            </a:r>
            <a:endParaRPr lang="en-US" altLang="ja-JP" b="1" dirty="0" smtClean="0"/>
          </a:p>
          <a:p>
            <a:pPr marL="531813" indent="-273050">
              <a:lnSpc>
                <a:spcPct val="200000"/>
              </a:lnSpc>
              <a:buFont typeface="Wingdings" panose="05000000000000000000" pitchFamily="2" charset="2"/>
              <a:buChar char="ü"/>
            </a:pPr>
            <a:r>
              <a:rPr kumimoji="1" lang="ja-JP" altLang="en-US" dirty="0" smtClean="0"/>
              <a:t>感染防止策（手洗い、咳エチケット等）を講じる</a:t>
            </a:r>
            <a:endParaRPr kumimoji="1" lang="en-US" altLang="ja-JP" dirty="0" smtClean="0"/>
          </a:p>
          <a:p>
            <a:pPr marL="531813" indent="-273050">
              <a:lnSpc>
                <a:spcPct val="200000"/>
              </a:lnSpc>
              <a:buFont typeface="Wingdings" panose="05000000000000000000" pitchFamily="2" charset="2"/>
              <a:buChar char="ü"/>
            </a:pPr>
            <a:r>
              <a:rPr kumimoji="1" lang="ja-JP" altLang="en-US" dirty="0" smtClean="0"/>
              <a:t>３つの密（密閉、密集、密接）を避ける</a:t>
            </a:r>
            <a:endParaRPr kumimoji="1" lang="en-US" altLang="ja-JP" dirty="0" smtClean="0"/>
          </a:p>
          <a:p>
            <a:pPr marL="531813" indent="-273050">
              <a:lnSpc>
                <a:spcPct val="200000"/>
              </a:lnSpc>
              <a:buFont typeface="Wingdings" panose="05000000000000000000" pitchFamily="2" charset="2"/>
              <a:buChar char="ü"/>
            </a:pPr>
            <a:r>
              <a:rPr kumimoji="1" lang="ja-JP" altLang="en-US" dirty="0" smtClean="0"/>
              <a:t>必要最小限の人数で活動する　等　</a:t>
            </a:r>
            <a:endParaRPr kumimoji="1" lang="en-US" altLang="ja-JP" dirty="0" smtClean="0"/>
          </a:p>
          <a:p>
            <a:pPr marL="258763">
              <a:lnSpc>
                <a:spcPct val="200000"/>
              </a:lnSpc>
            </a:pPr>
            <a:r>
              <a:rPr kumimoji="1" lang="en-US" altLang="ja-JP" dirty="0" smtClean="0"/>
              <a:t>※</a:t>
            </a:r>
            <a:r>
              <a:rPr kumimoji="1" lang="ja-JP" altLang="en-US" dirty="0" smtClean="0"/>
              <a:t>「人との接触を８割減らす、</a:t>
            </a:r>
            <a:r>
              <a:rPr kumimoji="1" lang="en-US" altLang="ja-JP" dirty="0" smtClean="0"/>
              <a:t>10</a:t>
            </a:r>
            <a:r>
              <a:rPr kumimoji="1" lang="ja-JP" altLang="en-US" dirty="0" smtClean="0"/>
              <a:t>のポイント」「新しい生活</a:t>
            </a:r>
            <a:r>
              <a:rPr kumimoji="1" lang="ja-JP" altLang="en-US" dirty="0" smtClean="0"/>
              <a:t>様式の</a:t>
            </a:r>
            <a:r>
              <a:rPr kumimoji="1" lang="ja-JP" altLang="en-US" dirty="0" smtClean="0"/>
              <a:t>実践例」の実践</a:t>
            </a:r>
            <a:endParaRPr kumimoji="1" lang="en-US" altLang="ja-JP" dirty="0" smtClean="0"/>
          </a:p>
          <a:p>
            <a:pPr>
              <a:lnSpc>
                <a:spcPct val="200000"/>
              </a:lnSpc>
              <a:spcBef>
                <a:spcPts val="1200"/>
              </a:spcBef>
            </a:pPr>
            <a:r>
              <a:rPr kumimoji="1" lang="ja-JP" altLang="en-US" b="1" dirty="0" smtClean="0"/>
              <a:t>○在宅勤務（テレワーク）や時差出勤、自転車通勤等の推進</a:t>
            </a:r>
            <a:endParaRPr lang="en-US" altLang="ja-JP" b="1" dirty="0"/>
          </a:p>
          <a:p>
            <a:pPr marL="531813" indent="-273050">
              <a:lnSpc>
                <a:spcPct val="200000"/>
              </a:lnSpc>
              <a:buFont typeface="Wingdings" panose="05000000000000000000" pitchFamily="2" charset="2"/>
              <a:buChar char="ü"/>
            </a:pPr>
            <a:r>
              <a:rPr lang="ja-JP" altLang="en-US" dirty="0"/>
              <a:t>職場における感染防止の取組（喚気、発熱等の症状のある者の出勤自粛、テレビ会議の活用等）の強力な推進を要請</a:t>
            </a:r>
            <a:endParaRPr lang="en-US" altLang="ja-JP" dirty="0"/>
          </a:p>
        </p:txBody>
      </p:sp>
    </p:spTree>
    <p:extLst>
      <p:ext uri="{BB962C8B-B14F-4D97-AF65-F5344CB8AC3E}">
        <p14:creationId xmlns:p14="http://schemas.microsoft.com/office/powerpoint/2010/main" val="3784815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63788" y="145742"/>
            <a:ext cx="6813787" cy="461665"/>
          </a:xfrm>
          <a:prstGeom prst="rect">
            <a:avLst/>
          </a:prstGeom>
        </p:spPr>
        <p:style>
          <a:lnRef idx="2">
            <a:schemeClr val="dk1"/>
          </a:lnRef>
          <a:fillRef idx="1">
            <a:schemeClr val="lt1"/>
          </a:fillRef>
          <a:effectRef idx="0">
            <a:schemeClr val="dk1"/>
          </a:effectRef>
          <a:fontRef idx="minor">
            <a:schemeClr val="dk1"/>
          </a:fontRef>
        </p:style>
        <p:txBody>
          <a:bodyPr wrap="square" rtlCol="0" anchor="ctr" anchorCtr="1">
            <a:spAutoFit/>
          </a:bodyPr>
          <a:lstStyle/>
          <a:p>
            <a:r>
              <a:rPr lang="ja-JP" altLang="en-US" sz="2400" b="1" dirty="0"/>
              <a:t>施設の使用制限の要請</a:t>
            </a:r>
            <a:r>
              <a:rPr lang="ja-JP" altLang="en-US" sz="2000" dirty="0"/>
              <a:t>（特措法第</a:t>
            </a:r>
            <a:r>
              <a:rPr lang="en-US" altLang="ja-JP" sz="2000" dirty="0"/>
              <a:t>24</a:t>
            </a:r>
            <a:r>
              <a:rPr lang="ja-JP" altLang="en-US" sz="2000" dirty="0"/>
              <a:t>条</a:t>
            </a:r>
            <a:r>
              <a:rPr lang="ja-JP" altLang="en-US" sz="2000" dirty="0" smtClean="0"/>
              <a:t>第９項等）</a:t>
            </a:r>
            <a:endParaRPr lang="en-US" altLang="ja-JP" sz="2000" dirty="0"/>
          </a:p>
        </p:txBody>
      </p:sp>
      <p:sp>
        <p:nvSpPr>
          <p:cNvPr id="8" name="テキスト ボックス 7"/>
          <p:cNvSpPr txBox="1"/>
          <p:nvPr/>
        </p:nvSpPr>
        <p:spPr>
          <a:xfrm>
            <a:off x="163788" y="670968"/>
            <a:ext cx="11709344" cy="369332"/>
          </a:xfrm>
          <a:prstGeom prst="rect">
            <a:avLst/>
          </a:prstGeom>
          <a:noFill/>
        </p:spPr>
        <p:txBody>
          <a:bodyPr wrap="square" rtlCol="0">
            <a:spAutoFit/>
          </a:bodyPr>
          <a:lstStyle/>
          <a:p>
            <a:pPr indent="-457200"/>
            <a:r>
              <a:rPr lang="ja-JP" altLang="en-US" b="1" dirty="0" smtClean="0"/>
              <a:t>１　事業の継続を求める施設</a:t>
            </a:r>
            <a:r>
              <a:rPr lang="ja-JP" altLang="en-US" dirty="0" smtClean="0"/>
              <a:t>　⇒十分な感染防止対策の協力を要請（特措法第</a:t>
            </a:r>
            <a:r>
              <a:rPr lang="en-US" altLang="ja-JP" dirty="0" smtClean="0"/>
              <a:t>24</a:t>
            </a:r>
            <a:r>
              <a:rPr lang="ja-JP" altLang="en-US" dirty="0" smtClean="0"/>
              <a:t>条第９項）</a:t>
            </a:r>
            <a:endParaRPr lang="ja-JP" altLang="en-US" b="1" dirty="0"/>
          </a:p>
        </p:txBody>
      </p:sp>
      <p:sp>
        <p:nvSpPr>
          <p:cNvPr id="11" name="テキスト ボックス 10"/>
          <p:cNvSpPr txBox="1"/>
          <p:nvPr/>
        </p:nvSpPr>
        <p:spPr>
          <a:xfrm>
            <a:off x="163788" y="2483973"/>
            <a:ext cx="11709344" cy="369332"/>
          </a:xfrm>
          <a:prstGeom prst="rect">
            <a:avLst/>
          </a:prstGeom>
          <a:noFill/>
        </p:spPr>
        <p:txBody>
          <a:bodyPr wrap="square" rtlCol="0">
            <a:spAutoFit/>
          </a:bodyPr>
          <a:lstStyle/>
          <a:p>
            <a:pPr indent="-457200"/>
            <a:r>
              <a:rPr lang="ja-JP" altLang="en-US" b="1" dirty="0" smtClean="0"/>
              <a:t>２　基本的に休止を要請する施設</a:t>
            </a:r>
            <a:endParaRPr lang="ja-JP" altLang="en-US" b="1" dirty="0"/>
          </a:p>
        </p:txBody>
      </p:sp>
      <p:sp>
        <p:nvSpPr>
          <p:cNvPr id="12" name="テキスト ボックス 11"/>
          <p:cNvSpPr txBox="1"/>
          <p:nvPr/>
        </p:nvSpPr>
        <p:spPr>
          <a:xfrm>
            <a:off x="450164" y="1037146"/>
            <a:ext cx="10677379" cy="1477328"/>
          </a:xfrm>
          <a:prstGeom prst="rect">
            <a:avLst/>
          </a:prstGeom>
          <a:noFill/>
        </p:spPr>
        <p:txBody>
          <a:bodyPr wrap="square" rtlCol="0">
            <a:spAutoFit/>
          </a:bodyPr>
          <a:lstStyle/>
          <a:p>
            <a:r>
              <a:rPr kumimoji="1" lang="ja-JP" altLang="en-US" dirty="0" smtClean="0"/>
              <a:t>（１）医療体制の維持</a:t>
            </a:r>
            <a:endParaRPr kumimoji="1" lang="en-US" altLang="ja-JP" dirty="0" smtClean="0"/>
          </a:p>
          <a:p>
            <a:r>
              <a:rPr kumimoji="1" lang="ja-JP" altLang="en-US" dirty="0" smtClean="0"/>
              <a:t>（２）支援が必要な方々の保護の継続</a:t>
            </a:r>
            <a:endParaRPr kumimoji="1" lang="en-US" altLang="ja-JP" dirty="0" smtClean="0"/>
          </a:p>
          <a:p>
            <a:r>
              <a:rPr kumimoji="1" lang="ja-JP" altLang="en-US" dirty="0" smtClean="0"/>
              <a:t>（３）国民の安定的な生活の確保</a:t>
            </a:r>
            <a:endParaRPr kumimoji="1" lang="en-US" altLang="ja-JP" dirty="0" smtClean="0"/>
          </a:p>
          <a:p>
            <a:r>
              <a:rPr kumimoji="1" lang="ja-JP" altLang="en-US" dirty="0" smtClean="0"/>
              <a:t>（４）社会の安定の維持</a:t>
            </a:r>
            <a:endParaRPr kumimoji="1" lang="en-US" altLang="ja-JP" dirty="0" smtClean="0"/>
          </a:p>
          <a:p>
            <a:r>
              <a:rPr kumimoji="1" lang="ja-JP" altLang="en-US" dirty="0" smtClean="0"/>
              <a:t>（５）その他</a:t>
            </a:r>
            <a:endParaRPr kumimoji="1" lang="ja-JP" altLang="en-US" dirty="0"/>
          </a:p>
        </p:txBody>
      </p:sp>
      <p:sp>
        <p:nvSpPr>
          <p:cNvPr id="7" name="テキスト ボックス 12"/>
          <p:cNvSpPr txBox="1"/>
          <p:nvPr/>
        </p:nvSpPr>
        <p:spPr>
          <a:xfrm>
            <a:off x="450162" y="3733291"/>
            <a:ext cx="11084338" cy="1946367"/>
          </a:xfrm>
          <a:prstGeom prst="rect">
            <a:avLst/>
          </a:prstGeom>
          <a:noFill/>
        </p:spPr>
        <p:txBody>
          <a:bodyPr wrap="square" rtlCol="0">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dirty="0" smtClean="0"/>
              <a:t>（１）</a:t>
            </a:r>
            <a:r>
              <a:rPr kumimoji="1" lang="en-US" altLang="ja-JP" dirty="0" smtClean="0"/>
              <a:t>-</a:t>
            </a:r>
            <a:r>
              <a:rPr kumimoji="1" lang="ja-JP" altLang="en-US" dirty="0" smtClean="0"/>
              <a:t>１ </a:t>
            </a:r>
            <a:r>
              <a:rPr kumimoji="1" lang="ja-JP" altLang="en-US" b="1" dirty="0" smtClean="0"/>
              <a:t>特措法第</a:t>
            </a:r>
            <a:r>
              <a:rPr kumimoji="1" lang="en-US" altLang="ja-JP" b="1" dirty="0" smtClean="0"/>
              <a:t>24</a:t>
            </a:r>
            <a:r>
              <a:rPr kumimoji="1" lang="ja-JP" altLang="en-US" b="1" dirty="0" smtClean="0"/>
              <a:t>条第９項による要請を行う施設</a:t>
            </a:r>
            <a:endParaRPr kumimoji="1" lang="en-US" altLang="ja-JP" b="1" dirty="0" smtClean="0"/>
          </a:p>
          <a:p>
            <a:r>
              <a:rPr kumimoji="1" lang="ja-JP" altLang="en-US" b="1" dirty="0" smtClean="0"/>
              <a:t>　　　　</a:t>
            </a:r>
            <a:r>
              <a:rPr kumimoji="1" lang="en-US" altLang="ja-JP" b="1" dirty="0" smtClean="0"/>
              <a:t>【</a:t>
            </a:r>
            <a:r>
              <a:rPr kumimoji="1" lang="ja-JP" altLang="en-US" b="1" dirty="0" smtClean="0"/>
              <a:t>遊興施設、劇場等、集会・展示施設、運動・遊技施設</a:t>
            </a:r>
            <a:r>
              <a:rPr kumimoji="1" lang="en-US" altLang="ja-JP" b="1" dirty="0" smtClean="0"/>
              <a:t>】</a:t>
            </a:r>
          </a:p>
          <a:p>
            <a:pPr>
              <a:lnSpc>
                <a:spcPts val="900"/>
              </a:lnSpc>
            </a:pPr>
            <a:r>
              <a:rPr kumimoji="1" lang="ja-JP" altLang="en-US" dirty="0" smtClean="0"/>
              <a:t>　　　</a:t>
            </a:r>
            <a:r>
              <a:rPr kumimoji="1" lang="ja-JP" altLang="en-US" sz="1400" dirty="0" smtClean="0"/>
              <a:t>　 </a:t>
            </a:r>
            <a:endParaRPr kumimoji="1" lang="en-US" altLang="ja-JP" sz="1400" dirty="0" smtClean="0"/>
          </a:p>
          <a:p>
            <a:r>
              <a:rPr kumimoji="1" lang="ja-JP" altLang="en-US" dirty="0" smtClean="0"/>
              <a:t>（１）</a:t>
            </a:r>
            <a:r>
              <a:rPr kumimoji="1" lang="en-US" altLang="ja-JP" dirty="0" smtClean="0"/>
              <a:t>-</a:t>
            </a:r>
            <a:r>
              <a:rPr kumimoji="1" lang="ja-JP" altLang="en-US" dirty="0" smtClean="0"/>
              <a:t>２ </a:t>
            </a:r>
            <a:r>
              <a:rPr kumimoji="1" lang="ja-JP" altLang="en-US" b="1" dirty="0" smtClean="0"/>
              <a:t>特措法第</a:t>
            </a:r>
            <a:r>
              <a:rPr kumimoji="1" lang="en-US" altLang="ja-JP" b="1" dirty="0" smtClean="0"/>
              <a:t>24</a:t>
            </a:r>
            <a:r>
              <a:rPr kumimoji="1" lang="ja-JP" altLang="en-US" b="1" dirty="0" smtClean="0"/>
              <a:t>条第９項による要請を行う施設（床面積の合計が</a:t>
            </a:r>
            <a:r>
              <a:rPr kumimoji="1" lang="en-US" altLang="ja-JP" b="1" u="sng" dirty="0" smtClean="0"/>
              <a:t>1,000</a:t>
            </a:r>
            <a:r>
              <a:rPr kumimoji="1" lang="ja-JP" altLang="en-US" b="1" u="sng" dirty="0" smtClean="0"/>
              <a:t>㎡を超える</a:t>
            </a:r>
            <a:r>
              <a:rPr kumimoji="1" lang="ja-JP" altLang="en-US" b="1" dirty="0" smtClean="0"/>
              <a:t>下記の施設）</a:t>
            </a:r>
            <a:endParaRPr kumimoji="1" lang="en-US" altLang="ja-JP" b="1" dirty="0" smtClean="0"/>
          </a:p>
          <a:p>
            <a:r>
              <a:rPr kumimoji="1" lang="ja-JP" altLang="en-US" b="1" dirty="0" smtClean="0"/>
              <a:t>　　　　</a:t>
            </a:r>
            <a:r>
              <a:rPr kumimoji="1" lang="en-US" altLang="ja-JP" b="1" dirty="0" smtClean="0"/>
              <a:t>【</a:t>
            </a:r>
            <a:r>
              <a:rPr kumimoji="1" lang="ja-JP" altLang="en-US" b="1" dirty="0" smtClean="0"/>
              <a:t>学習塾等、博物館等、宿泊施設</a:t>
            </a:r>
            <a:r>
              <a:rPr kumimoji="1" lang="ja-JP" altLang="en-US" sz="1400" b="1" dirty="0" smtClean="0"/>
              <a:t>（集会の用に供する部分に限る。）</a:t>
            </a:r>
            <a:r>
              <a:rPr kumimoji="1" lang="ja-JP" altLang="en-US" b="1" dirty="0" smtClean="0"/>
              <a:t>、商業施設等</a:t>
            </a:r>
            <a:r>
              <a:rPr kumimoji="1" lang="en-US" altLang="ja-JP" b="1" dirty="0" smtClean="0"/>
              <a:t>】</a:t>
            </a:r>
            <a:endParaRPr lang="en-US" altLang="ja-JP" sz="1400" dirty="0"/>
          </a:p>
          <a:p>
            <a:pPr>
              <a:lnSpc>
                <a:spcPts val="900"/>
              </a:lnSpc>
            </a:pPr>
            <a:r>
              <a:rPr lang="ja-JP" altLang="en-US" dirty="0"/>
              <a:t>　　</a:t>
            </a:r>
            <a:endParaRPr lang="en-US" altLang="ja-JP" dirty="0" smtClean="0"/>
          </a:p>
          <a:p>
            <a:pPr marL="1074738" indent="-1074738"/>
            <a:r>
              <a:rPr lang="ja-JP" altLang="en-US" dirty="0" smtClean="0"/>
              <a:t>（２）</a:t>
            </a:r>
            <a:r>
              <a:rPr lang="en-US" altLang="ja-JP" dirty="0" smtClean="0"/>
              <a:t>-</a:t>
            </a:r>
            <a:r>
              <a:rPr lang="ja-JP" altLang="en-US" dirty="0" smtClean="0"/>
              <a:t>１ </a:t>
            </a:r>
            <a:r>
              <a:rPr lang="ja-JP" altLang="en-US" b="1" dirty="0" smtClean="0"/>
              <a:t>特措法によらない協力依頼を行う施設（床面積の合計が</a:t>
            </a:r>
            <a:r>
              <a:rPr lang="en-US" altLang="ja-JP" b="1" u="sng" dirty="0" smtClean="0"/>
              <a:t>1,000</a:t>
            </a:r>
            <a:r>
              <a:rPr lang="ja-JP" altLang="en-US" b="1" u="sng" dirty="0" smtClean="0"/>
              <a:t>㎡以下</a:t>
            </a:r>
            <a:r>
              <a:rPr lang="ja-JP" altLang="en-US" b="1" dirty="0" smtClean="0"/>
              <a:t>の下記の施設）</a:t>
            </a:r>
            <a:endParaRPr lang="en-US" altLang="ja-JP" b="1" dirty="0" smtClean="0"/>
          </a:p>
          <a:p>
            <a:r>
              <a:rPr kumimoji="1" lang="ja-JP" altLang="en-US" dirty="0" smtClean="0"/>
              <a:t>　　　　</a:t>
            </a:r>
            <a:r>
              <a:rPr lang="en-US" altLang="ja-JP" b="1" dirty="0" smtClean="0"/>
              <a:t>【</a:t>
            </a:r>
            <a:r>
              <a:rPr lang="ja-JP" altLang="en-US" b="1" dirty="0" smtClean="0"/>
              <a:t>学習塾等、博物館等、宿泊施設</a:t>
            </a:r>
            <a:r>
              <a:rPr lang="ja-JP" altLang="en-US" sz="1400" b="1" dirty="0"/>
              <a:t>（集会の用に供する部分に限る。 </a:t>
            </a:r>
            <a:r>
              <a:rPr lang="ja-JP" altLang="en-US" sz="1400" b="1" dirty="0" smtClean="0"/>
              <a:t>）</a:t>
            </a:r>
            <a:r>
              <a:rPr lang="ja-JP" altLang="en-US" b="1" dirty="0" smtClean="0"/>
              <a:t>、商業施設等</a:t>
            </a:r>
            <a:r>
              <a:rPr lang="en-US" altLang="ja-JP" b="1" dirty="0"/>
              <a:t>】</a:t>
            </a:r>
          </a:p>
          <a:p>
            <a:r>
              <a:rPr kumimoji="1" lang="ja-JP" altLang="en-US" dirty="0" smtClean="0"/>
              <a:t>　</a:t>
            </a:r>
            <a:endParaRPr kumimoji="1" lang="ja-JP" altLang="en-US" b="1" u="sng" dirty="0"/>
          </a:p>
        </p:txBody>
      </p:sp>
      <p:sp>
        <p:nvSpPr>
          <p:cNvPr id="2" name="正方形/長方形 1"/>
          <p:cNvSpPr/>
          <p:nvPr/>
        </p:nvSpPr>
        <p:spPr>
          <a:xfrm>
            <a:off x="520501" y="5696842"/>
            <a:ext cx="11131567" cy="1015663"/>
          </a:xfrm>
          <a:prstGeom prst="rect">
            <a:avLst/>
          </a:prstGeom>
          <a:ln>
            <a:solidFill>
              <a:schemeClr val="tx1"/>
            </a:solidFill>
            <a:prstDash val="dash"/>
          </a:ln>
        </p:spPr>
        <p:txBody>
          <a:bodyPr wrap="square">
            <a:spAutoFit/>
          </a:bodyPr>
          <a:lstStyle/>
          <a:p>
            <a:pPr>
              <a:lnSpc>
                <a:spcPts val="2400"/>
              </a:lnSpc>
            </a:pPr>
            <a:r>
              <a:rPr lang="en-US" altLang="ja-JP" b="1" dirty="0" smtClean="0"/>
              <a:t>※</a:t>
            </a:r>
            <a:r>
              <a:rPr lang="ja-JP" altLang="en-US" b="1" dirty="0"/>
              <a:t> </a:t>
            </a:r>
            <a:r>
              <a:rPr lang="ja-JP" altLang="en-US" b="1" dirty="0" smtClean="0"/>
              <a:t>基本的な感染防止対策</a:t>
            </a:r>
            <a:endParaRPr lang="en-US" altLang="ja-JP" b="1" dirty="0" smtClean="0"/>
          </a:p>
          <a:p>
            <a:pPr>
              <a:lnSpc>
                <a:spcPts val="2400"/>
              </a:lnSpc>
            </a:pPr>
            <a:r>
              <a:rPr lang="ja-JP" altLang="en-US" dirty="0"/>
              <a:t> </a:t>
            </a:r>
            <a:r>
              <a:rPr lang="ja-JP" altLang="en-US" dirty="0" smtClean="0"/>
              <a:t> 「</a:t>
            </a:r>
            <a:r>
              <a:rPr lang="ja-JP" altLang="en-US" dirty="0"/>
              <a:t>入場者の制限や誘導</a:t>
            </a:r>
            <a:r>
              <a:rPr lang="ja-JP" altLang="en-US" dirty="0" smtClean="0"/>
              <a:t>」、「</a:t>
            </a:r>
            <a:r>
              <a:rPr lang="ja-JP" altLang="en-US" dirty="0"/>
              <a:t>手洗いの徹底や手指の消毒設備の設置</a:t>
            </a:r>
            <a:r>
              <a:rPr lang="ja-JP" altLang="en-US" dirty="0" smtClean="0"/>
              <a:t>」、「</a:t>
            </a:r>
            <a:r>
              <a:rPr lang="ja-JP" altLang="en-US" dirty="0"/>
              <a:t>マスクの着用</a:t>
            </a:r>
            <a:r>
              <a:rPr lang="ja-JP" altLang="en-US" dirty="0" smtClean="0"/>
              <a:t>」、「</a:t>
            </a:r>
            <a:r>
              <a:rPr lang="ja-JP" altLang="en-US" dirty="0"/>
              <a:t>三つの密」を避ける、室内の換気、人と人との距離を適切に</a:t>
            </a:r>
            <a:r>
              <a:rPr lang="ja-JP" altLang="en-US" dirty="0" smtClean="0"/>
              <a:t>とる等。</a:t>
            </a:r>
            <a:endParaRPr lang="en-US" altLang="ja-JP" dirty="0"/>
          </a:p>
        </p:txBody>
      </p:sp>
      <p:sp>
        <p:nvSpPr>
          <p:cNvPr id="9" name="正方形/長方形 8"/>
          <p:cNvSpPr/>
          <p:nvPr/>
        </p:nvSpPr>
        <p:spPr>
          <a:xfrm>
            <a:off x="294416" y="2880866"/>
            <a:ext cx="12485412" cy="923330"/>
          </a:xfrm>
          <a:prstGeom prst="rect">
            <a:avLst/>
          </a:prstGeom>
        </p:spPr>
        <p:txBody>
          <a:bodyPr wrap="square">
            <a:spAutoFit/>
          </a:bodyPr>
          <a:lstStyle/>
          <a:p>
            <a:r>
              <a:rPr lang="ja-JP" altLang="en-US" dirty="0" smtClean="0">
                <a:solidFill>
                  <a:srgbClr val="FF0000"/>
                </a:solidFill>
              </a:rPr>
              <a:t>　　 </a:t>
            </a:r>
            <a:r>
              <a:rPr lang="ja-JP" altLang="en-US" dirty="0" smtClean="0"/>
              <a:t>次の施設の休止を要請。</a:t>
            </a:r>
            <a:r>
              <a:rPr lang="ja-JP" altLang="en-US" b="1" u="sng" dirty="0" smtClean="0"/>
              <a:t>ただし、施設に応じた感染防止対策</a:t>
            </a:r>
            <a:r>
              <a:rPr lang="en-US" altLang="ja-JP" sz="1400" b="1" u="sng" dirty="0" smtClean="0"/>
              <a:t>※</a:t>
            </a:r>
            <a:r>
              <a:rPr lang="ja-JP" altLang="en-US" b="1" u="sng" dirty="0" smtClean="0"/>
              <a:t>の徹底が行われている施設（キャバレー・　　　</a:t>
            </a:r>
            <a:endParaRPr lang="en-US" altLang="ja-JP" b="1" u="sng" dirty="0" smtClean="0"/>
          </a:p>
          <a:p>
            <a:r>
              <a:rPr lang="ja-JP" altLang="en-US" b="1" dirty="0" smtClean="0"/>
              <a:t>　 </a:t>
            </a:r>
            <a:r>
              <a:rPr lang="ja-JP" altLang="en-US" b="1" u="sng" dirty="0" smtClean="0"/>
              <a:t>ナイトクラブ等の接待を伴う</a:t>
            </a:r>
            <a:r>
              <a:rPr lang="ja-JP" altLang="en-US" b="1" u="sng" dirty="0"/>
              <a:t>飲食店、バー、</a:t>
            </a:r>
            <a:r>
              <a:rPr lang="ja-JP" altLang="en-US" b="1" u="sng" dirty="0" smtClean="0"/>
              <a:t>カラオケ、ライブハウス、スポーツジム</a:t>
            </a:r>
            <a:r>
              <a:rPr lang="ja-JP" altLang="en-US" b="1" u="sng" dirty="0"/>
              <a:t>等の</a:t>
            </a:r>
            <a:r>
              <a:rPr lang="ja-JP" altLang="en-US" b="1" u="sng" dirty="0" smtClean="0"/>
              <a:t>屋内運動施設</a:t>
            </a:r>
            <a:endParaRPr lang="en-US" altLang="ja-JP" b="1" u="sng" dirty="0" smtClean="0"/>
          </a:p>
          <a:p>
            <a:r>
              <a:rPr lang="ja-JP" altLang="en-US" b="1" dirty="0" smtClean="0"/>
              <a:t>　</a:t>
            </a:r>
            <a:r>
              <a:rPr lang="ja-JP" altLang="en-US" b="1" u="sng" dirty="0" smtClean="0"/>
              <a:t>を除く。）を除く。</a:t>
            </a:r>
            <a:endParaRPr lang="en-US" altLang="ja-JP" b="1" dirty="0"/>
          </a:p>
        </p:txBody>
      </p:sp>
    </p:spTree>
    <p:extLst>
      <p:ext uri="{BB962C8B-B14F-4D97-AF65-F5344CB8AC3E}">
        <p14:creationId xmlns:p14="http://schemas.microsoft.com/office/powerpoint/2010/main" val="974008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61257" y="182880"/>
            <a:ext cx="3017520"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sz="2400" b="1" dirty="0" smtClean="0"/>
              <a:t>実施内容</a:t>
            </a:r>
            <a:endParaRPr kumimoji="1" lang="ja-JP" altLang="en-US" sz="2400" b="1" dirty="0"/>
          </a:p>
        </p:txBody>
      </p:sp>
      <p:sp>
        <p:nvSpPr>
          <p:cNvPr id="5" name="テキスト ボックス 4"/>
          <p:cNvSpPr txBox="1"/>
          <p:nvPr/>
        </p:nvSpPr>
        <p:spPr>
          <a:xfrm>
            <a:off x="163788" y="856998"/>
            <a:ext cx="11709344" cy="369332"/>
          </a:xfrm>
          <a:prstGeom prst="rect">
            <a:avLst/>
          </a:prstGeom>
          <a:noFill/>
        </p:spPr>
        <p:txBody>
          <a:bodyPr wrap="square" rtlCol="0">
            <a:spAutoFit/>
          </a:bodyPr>
          <a:lstStyle/>
          <a:p>
            <a:pPr indent="-457200"/>
            <a:r>
              <a:rPr lang="ja-JP" altLang="en-US" b="1" dirty="0" smtClean="0"/>
              <a:t>１　事業の継続を求める施設</a:t>
            </a:r>
            <a:r>
              <a:rPr lang="ja-JP" altLang="en-US" dirty="0" smtClean="0"/>
              <a:t>　⇒十分な感染防止対策の協力を要請（特措法第</a:t>
            </a:r>
            <a:r>
              <a:rPr lang="en-US" altLang="ja-JP" dirty="0" smtClean="0"/>
              <a:t>24</a:t>
            </a:r>
            <a:r>
              <a:rPr lang="ja-JP" altLang="en-US" dirty="0" smtClean="0"/>
              <a:t>条第９項）</a:t>
            </a:r>
            <a:endParaRPr lang="ja-JP" altLang="en-US" b="1" u="sng" dirty="0"/>
          </a:p>
        </p:txBody>
      </p:sp>
      <p:grpSp>
        <p:nvGrpSpPr>
          <p:cNvPr id="3" name="Group 4"/>
          <p:cNvGrpSpPr>
            <a:grpSpLocks noChangeAspect="1"/>
          </p:cNvGrpSpPr>
          <p:nvPr/>
        </p:nvGrpSpPr>
        <p:grpSpPr bwMode="auto">
          <a:xfrm>
            <a:off x="274320" y="1198625"/>
            <a:ext cx="11598812" cy="5855317"/>
            <a:chOff x="165" y="772"/>
            <a:chExt cx="7109" cy="3481"/>
          </a:xfrm>
        </p:grpSpPr>
        <p:sp>
          <p:nvSpPr>
            <p:cNvPr id="6" name="AutoShape 3"/>
            <p:cNvSpPr>
              <a:spLocks noChangeAspect="1" noChangeArrowheads="1" noTextEdit="1"/>
            </p:cNvSpPr>
            <p:nvPr/>
          </p:nvSpPr>
          <p:spPr bwMode="auto">
            <a:xfrm>
              <a:off x="165" y="772"/>
              <a:ext cx="7109" cy="3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 name="Rectangle 5"/>
            <p:cNvSpPr>
              <a:spLocks noChangeArrowheads="1"/>
            </p:cNvSpPr>
            <p:nvPr/>
          </p:nvSpPr>
          <p:spPr bwMode="auto">
            <a:xfrm>
              <a:off x="165" y="772"/>
              <a:ext cx="7109" cy="235"/>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 name="Rectangle 6"/>
            <p:cNvSpPr>
              <a:spLocks noChangeArrowheads="1"/>
            </p:cNvSpPr>
            <p:nvPr/>
          </p:nvSpPr>
          <p:spPr bwMode="auto">
            <a:xfrm>
              <a:off x="165" y="1001"/>
              <a:ext cx="7109" cy="286"/>
            </a:xfrm>
            <a:prstGeom prst="rect">
              <a:avLst/>
            </a:prstGeom>
            <a:solidFill>
              <a:srgbClr val="9BC2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 name="Rectangle 7"/>
            <p:cNvSpPr>
              <a:spLocks noChangeArrowheads="1"/>
            </p:cNvSpPr>
            <p:nvPr/>
          </p:nvSpPr>
          <p:spPr bwMode="auto">
            <a:xfrm>
              <a:off x="165" y="1280"/>
              <a:ext cx="7109" cy="565"/>
            </a:xfrm>
            <a:prstGeom prst="rect">
              <a:avLst/>
            </a:prstGeom>
            <a:solidFill>
              <a:srgbClr val="DDEBF7"/>
            </a:solidFill>
            <a:ln w="9525">
              <a:solidFill>
                <a:schemeClr val="bg1"/>
              </a:solidFill>
              <a:miter lim="800000"/>
              <a:headEnd/>
              <a:tailEnd/>
            </a:ln>
            <a:extLst/>
          </p:spPr>
          <p:txBody>
            <a:bodyPr vert="horz" wrap="square" lIns="91440" tIns="45720" rIns="91440" bIns="45720" numCol="1" anchor="t" anchorCtr="0" compatLnSpc="1">
              <a:prstTxWarp prst="textNoShape">
                <a:avLst/>
              </a:prstTxWarp>
            </a:bodyPr>
            <a:lstStyle/>
            <a:p>
              <a:endParaRPr lang="ja-JP" altLang="en-US"/>
            </a:p>
          </p:txBody>
        </p:sp>
        <p:sp>
          <p:nvSpPr>
            <p:cNvPr id="10" name="Rectangle 8"/>
            <p:cNvSpPr>
              <a:spLocks noChangeArrowheads="1"/>
            </p:cNvSpPr>
            <p:nvPr/>
          </p:nvSpPr>
          <p:spPr bwMode="auto">
            <a:xfrm>
              <a:off x="165" y="1839"/>
              <a:ext cx="7109" cy="1048"/>
            </a:xfrm>
            <a:prstGeom prst="rect">
              <a:avLst/>
            </a:prstGeom>
            <a:solidFill>
              <a:srgbClr val="9BC2E6"/>
            </a:solidFill>
            <a:ln w="9525">
              <a:solidFill>
                <a:schemeClr val="bg1"/>
              </a:solidFill>
              <a:miter lim="800000"/>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11" name="Rectangle 9"/>
            <p:cNvSpPr>
              <a:spLocks noChangeArrowheads="1"/>
            </p:cNvSpPr>
            <p:nvPr/>
          </p:nvSpPr>
          <p:spPr bwMode="auto">
            <a:xfrm>
              <a:off x="165" y="2881"/>
              <a:ext cx="7109" cy="845"/>
            </a:xfrm>
            <a:prstGeom prst="rect">
              <a:avLst/>
            </a:prstGeom>
            <a:solidFill>
              <a:srgbClr val="DDEBF7"/>
            </a:solidFill>
            <a:ln w="9525">
              <a:solidFill>
                <a:schemeClr val="bg1"/>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2" name="Rectangle 10"/>
            <p:cNvSpPr>
              <a:spLocks noChangeArrowheads="1"/>
            </p:cNvSpPr>
            <p:nvPr/>
          </p:nvSpPr>
          <p:spPr bwMode="auto">
            <a:xfrm>
              <a:off x="165" y="3719"/>
              <a:ext cx="7109" cy="286"/>
            </a:xfrm>
            <a:prstGeom prst="rect">
              <a:avLst/>
            </a:prstGeom>
            <a:solidFill>
              <a:srgbClr val="9BC2E6"/>
            </a:solidFill>
            <a:ln w="9525">
              <a:solidFill>
                <a:schemeClr val="bg1"/>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 name="Rectangle 11"/>
            <p:cNvSpPr>
              <a:spLocks noChangeArrowheads="1"/>
            </p:cNvSpPr>
            <p:nvPr/>
          </p:nvSpPr>
          <p:spPr bwMode="auto">
            <a:xfrm>
              <a:off x="867" y="829"/>
              <a:ext cx="171"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smtClean="0">
                  <a:ln>
                    <a:noFill/>
                  </a:ln>
                  <a:solidFill>
                    <a:srgbClr val="FFFFFF"/>
                  </a:solidFill>
                  <a:effectLst/>
                  <a:latin typeface="游ゴシック" panose="020B0400000000000000" pitchFamily="50" charset="-128"/>
                  <a:ea typeface="游ゴシック" panose="020B0400000000000000" pitchFamily="50" charset="-128"/>
                </a:rPr>
                <a:t>類型</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4" name="Rectangle 12"/>
            <p:cNvSpPr>
              <a:spLocks noChangeArrowheads="1"/>
            </p:cNvSpPr>
            <p:nvPr/>
          </p:nvSpPr>
          <p:spPr bwMode="auto">
            <a:xfrm>
              <a:off x="190" y="1083"/>
              <a:ext cx="531"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dirty="0" smtClean="0">
                  <a:ln>
                    <a:noFill/>
                  </a:ln>
                  <a:solidFill>
                    <a:srgbClr val="000000"/>
                  </a:solidFill>
                  <a:effectLst/>
                  <a:latin typeface="游ゴシック" panose="020B0400000000000000" pitchFamily="50" charset="-128"/>
                  <a:ea typeface="游ゴシック" panose="020B0400000000000000" pitchFamily="50" charset="-128"/>
                </a:rPr>
                <a:t>(1)医療体制の維持</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15" name="Rectangle 13"/>
            <p:cNvSpPr>
              <a:spLocks noChangeArrowheads="1"/>
            </p:cNvSpPr>
            <p:nvPr/>
          </p:nvSpPr>
          <p:spPr bwMode="auto">
            <a:xfrm>
              <a:off x="1771" y="1083"/>
              <a:ext cx="253"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smtClean="0">
                  <a:ln>
                    <a:noFill/>
                  </a:ln>
                  <a:solidFill>
                    <a:srgbClr val="000000"/>
                  </a:solidFill>
                  <a:effectLst/>
                  <a:latin typeface="游ゴシック" panose="020B0400000000000000" pitchFamily="50" charset="-128"/>
                  <a:ea typeface="游ゴシック" panose="020B0400000000000000" pitchFamily="50" charset="-128"/>
                </a:rPr>
                <a:t>医療施設</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6" name="Rectangle 14"/>
            <p:cNvSpPr>
              <a:spLocks noChangeArrowheads="1"/>
            </p:cNvSpPr>
            <p:nvPr/>
          </p:nvSpPr>
          <p:spPr bwMode="auto">
            <a:xfrm>
              <a:off x="2878" y="1083"/>
              <a:ext cx="595"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smtClean="0">
                  <a:ln>
                    <a:noFill/>
                  </a:ln>
                  <a:solidFill>
                    <a:srgbClr val="000000"/>
                  </a:solidFill>
                  <a:effectLst/>
                  <a:latin typeface="游ゴシック" panose="020B0400000000000000" pitchFamily="50" charset="-128"/>
                  <a:ea typeface="游ゴシック" panose="020B0400000000000000" pitchFamily="50" charset="-128"/>
                </a:rPr>
                <a:t>病院、診療所、薬局　等</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7" name="Rectangle 15"/>
            <p:cNvSpPr>
              <a:spLocks noChangeArrowheads="1"/>
            </p:cNvSpPr>
            <p:nvPr/>
          </p:nvSpPr>
          <p:spPr bwMode="auto">
            <a:xfrm>
              <a:off x="190" y="1502"/>
              <a:ext cx="791"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dirty="0" smtClean="0">
                  <a:ln>
                    <a:noFill/>
                  </a:ln>
                  <a:solidFill>
                    <a:srgbClr val="000000"/>
                  </a:solidFill>
                  <a:effectLst/>
                  <a:latin typeface="游ゴシック" panose="020B0400000000000000" pitchFamily="50" charset="-128"/>
                  <a:ea typeface="游ゴシック" panose="020B0400000000000000" pitchFamily="50" charset="-128"/>
                </a:rPr>
                <a:t>(2)支援が必要な方々の保護の継続</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18" name="Rectangle 16"/>
            <p:cNvSpPr>
              <a:spLocks noChangeArrowheads="1"/>
            </p:cNvSpPr>
            <p:nvPr/>
          </p:nvSpPr>
          <p:spPr bwMode="auto">
            <a:xfrm>
              <a:off x="1771" y="1502"/>
              <a:ext cx="430"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smtClean="0">
                  <a:ln>
                    <a:noFill/>
                  </a:ln>
                  <a:solidFill>
                    <a:srgbClr val="000000"/>
                  </a:solidFill>
                  <a:effectLst/>
                  <a:latin typeface="游ゴシック" panose="020B0400000000000000" pitchFamily="50" charset="-128"/>
                  <a:ea typeface="游ゴシック" panose="020B0400000000000000" pitchFamily="50" charset="-128"/>
                </a:rPr>
                <a:t>社会福祉施設等</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 name="Rectangle 17"/>
            <p:cNvSpPr>
              <a:spLocks noChangeArrowheads="1"/>
            </p:cNvSpPr>
            <p:nvPr/>
          </p:nvSpPr>
          <p:spPr bwMode="auto">
            <a:xfrm>
              <a:off x="2878" y="1426"/>
              <a:ext cx="1992"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dirty="0" smtClean="0">
                  <a:ln>
                    <a:noFill/>
                  </a:ln>
                  <a:solidFill>
                    <a:srgbClr val="000000"/>
                  </a:solidFill>
                  <a:effectLst/>
                  <a:latin typeface="游ゴシック" panose="020B0400000000000000" pitchFamily="50" charset="-128"/>
                  <a:ea typeface="游ゴシック" panose="020B0400000000000000" pitchFamily="50" charset="-128"/>
                </a:rPr>
                <a:t>保育所、放課後児童クラブ（学童保育）、介護老人保健施設その他これらに類する福祉サービス又は保</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20" name="Rectangle 18"/>
            <p:cNvSpPr>
              <a:spLocks noChangeArrowheads="1"/>
            </p:cNvSpPr>
            <p:nvPr/>
          </p:nvSpPr>
          <p:spPr bwMode="auto">
            <a:xfrm>
              <a:off x="2878" y="1579"/>
              <a:ext cx="664"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smtClean="0">
                  <a:ln>
                    <a:noFill/>
                  </a:ln>
                  <a:solidFill>
                    <a:srgbClr val="000000"/>
                  </a:solidFill>
                  <a:effectLst/>
                  <a:latin typeface="游ゴシック" panose="020B0400000000000000" pitchFamily="50" charset="-128"/>
                  <a:ea typeface="游ゴシック" panose="020B0400000000000000" pitchFamily="50" charset="-128"/>
                </a:rPr>
                <a:t>健医療サービスを提供する施設</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1" name="Rectangle 19"/>
            <p:cNvSpPr>
              <a:spLocks noChangeArrowheads="1"/>
            </p:cNvSpPr>
            <p:nvPr/>
          </p:nvSpPr>
          <p:spPr bwMode="auto">
            <a:xfrm>
              <a:off x="1771" y="2023"/>
              <a:ext cx="538"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smtClean="0">
                  <a:ln>
                    <a:noFill/>
                  </a:ln>
                  <a:solidFill>
                    <a:srgbClr val="000000"/>
                  </a:solidFill>
                  <a:effectLst/>
                  <a:latin typeface="游ゴシック" panose="020B0400000000000000" pitchFamily="50" charset="-128"/>
                  <a:ea typeface="游ゴシック" panose="020B0400000000000000" pitchFamily="50" charset="-128"/>
                </a:rPr>
                <a:t>生活必需物資販売施設</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2" name="Rectangle 20"/>
            <p:cNvSpPr>
              <a:spLocks noChangeArrowheads="1"/>
            </p:cNvSpPr>
            <p:nvPr/>
          </p:nvSpPr>
          <p:spPr bwMode="auto">
            <a:xfrm>
              <a:off x="2878" y="1947"/>
              <a:ext cx="1999"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smtClean="0">
                  <a:ln>
                    <a:noFill/>
                  </a:ln>
                  <a:solidFill>
                    <a:srgbClr val="000000"/>
                  </a:solidFill>
                  <a:effectLst/>
                  <a:latin typeface="游ゴシック" panose="020B0400000000000000" pitchFamily="50" charset="-128"/>
                  <a:ea typeface="游ゴシック" panose="020B0400000000000000" pitchFamily="50" charset="-128"/>
                </a:rPr>
                <a:t>卸売市場、食料品売場、百貨店・ホームセンター、スーパーマーケット等における生活必需物資売場、</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3" name="Rectangle 21"/>
            <p:cNvSpPr>
              <a:spLocks noChangeArrowheads="1"/>
            </p:cNvSpPr>
            <p:nvPr/>
          </p:nvSpPr>
          <p:spPr bwMode="auto">
            <a:xfrm>
              <a:off x="2878" y="2100"/>
              <a:ext cx="576"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smtClean="0">
                  <a:ln>
                    <a:noFill/>
                  </a:ln>
                  <a:solidFill>
                    <a:srgbClr val="000000"/>
                  </a:solidFill>
                  <a:effectLst/>
                  <a:latin typeface="游ゴシック" panose="020B0400000000000000" pitchFamily="50" charset="-128"/>
                  <a:ea typeface="游ゴシック" panose="020B0400000000000000" pitchFamily="50" charset="-128"/>
                </a:rPr>
                <a:t>コンビニエンスストア　等</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4" name="Rectangle 22"/>
            <p:cNvSpPr>
              <a:spLocks noChangeArrowheads="1"/>
            </p:cNvSpPr>
            <p:nvPr/>
          </p:nvSpPr>
          <p:spPr bwMode="auto">
            <a:xfrm>
              <a:off x="1771" y="2404"/>
              <a:ext cx="566" cy="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dirty="0" smtClean="0">
                  <a:ln>
                    <a:noFill/>
                  </a:ln>
                  <a:solidFill>
                    <a:srgbClr val="000000"/>
                  </a:solidFill>
                  <a:effectLst/>
                  <a:latin typeface="游ゴシック" panose="020B0400000000000000" pitchFamily="50" charset="-128"/>
                  <a:ea typeface="游ゴシック" panose="020B0400000000000000" pitchFamily="50" charset="-128"/>
                </a:rPr>
                <a:t>食事提供施設</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25" name="Rectangle 23"/>
            <p:cNvSpPr>
              <a:spLocks noChangeArrowheads="1"/>
            </p:cNvSpPr>
            <p:nvPr/>
          </p:nvSpPr>
          <p:spPr bwMode="auto">
            <a:xfrm>
              <a:off x="2878" y="2404"/>
              <a:ext cx="3102"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dirty="0" smtClean="0">
                  <a:ln>
                    <a:noFill/>
                  </a:ln>
                  <a:solidFill>
                    <a:srgbClr val="000000"/>
                  </a:solidFill>
                  <a:effectLst/>
                  <a:latin typeface="游ゴシック" panose="020B0400000000000000" pitchFamily="50" charset="-128"/>
                  <a:ea typeface="游ゴシック" panose="020B0400000000000000" pitchFamily="50" charset="-128"/>
                </a:rPr>
                <a:t>飲食店、料理店、喫茶店　等（宅配、テイクアウトサービス</a:t>
              </a:r>
              <a:r>
                <a:rPr kumimoji="0" lang="ja-JP" altLang="en-US" sz="1200" b="1" i="0" u="none" strike="noStrike" cap="none" normalizeH="0" baseline="0" dirty="0" smtClean="0">
                  <a:ln>
                    <a:noFill/>
                  </a:ln>
                  <a:solidFill>
                    <a:srgbClr val="000000"/>
                  </a:solidFill>
                  <a:effectLst/>
                  <a:latin typeface="游ゴシック" panose="020B0400000000000000" pitchFamily="50" charset="-128"/>
                  <a:ea typeface="游ゴシック" panose="020B0400000000000000" pitchFamily="50" charset="-128"/>
                </a:rPr>
                <a:t>を</a:t>
              </a:r>
              <a:r>
                <a:rPr kumimoji="0" lang="ja-JP" altLang="ja-JP" sz="1200" b="1" i="0" u="none" strike="noStrike" cap="none" normalizeH="0" baseline="0" dirty="0" smtClean="0">
                  <a:ln>
                    <a:noFill/>
                  </a:ln>
                  <a:solidFill>
                    <a:srgbClr val="000000"/>
                  </a:solidFill>
                  <a:effectLst/>
                  <a:latin typeface="游ゴシック" panose="020B0400000000000000" pitchFamily="50" charset="-128"/>
                  <a:ea typeface="游ゴシック" panose="020B0400000000000000" pitchFamily="50" charset="-128"/>
                </a:rPr>
                <a:t>含む</a:t>
              </a:r>
              <a:r>
                <a:rPr kumimoji="0" lang="ja-JP" altLang="en-US" sz="1200" b="1" i="0" u="none" strike="noStrike" cap="none" normalizeH="0" baseline="0" dirty="0" smtClean="0">
                  <a:ln>
                    <a:noFill/>
                  </a:ln>
                  <a:solidFill>
                    <a:srgbClr val="000000"/>
                  </a:solidFill>
                  <a:effectLst/>
                  <a:latin typeface="游ゴシック" panose="020B0400000000000000" pitchFamily="50" charset="-128"/>
                  <a:ea typeface="游ゴシック" panose="020B0400000000000000" pitchFamily="50" charset="-128"/>
                </a:rPr>
                <a:t>。</a:t>
              </a:r>
              <a:r>
                <a:rPr kumimoji="0" lang="ja-JP" altLang="ja-JP" sz="1200" b="1" i="0" u="none" strike="noStrike" cap="none" normalizeH="0" baseline="0" dirty="0" smtClean="0">
                  <a:ln>
                    <a:noFill/>
                  </a:ln>
                  <a:solidFill>
                    <a:srgbClr val="000000"/>
                  </a:solidFill>
                  <a:effectLst/>
                  <a:latin typeface="游ゴシック" panose="020B0400000000000000" pitchFamily="50" charset="-128"/>
                  <a:ea typeface="游ゴシック" panose="020B0400000000000000" pitchFamily="50" charset="-128"/>
                </a:rPr>
                <a:t>）</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26" name="Rectangle 24"/>
            <p:cNvSpPr>
              <a:spLocks noChangeArrowheads="1"/>
            </p:cNvSpPr>
            <p:nvPr/>
          </p:nvSpPr>
          <p:spPr bwMode="auto">
            <a:xfrm>
              <a:off x="1771" y="2684"/>
              <a:ext cx="417"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smtClean="0">
                  <a:ln>
                    <a:noFill/>
                  </a:ln>
                  <a:solidFill>
                    <a:srgbClr val="000000"/>
                  </a:solidFill>
                  <a:effectLst/>
                  <a:latin typeface="游ゴシック" panose="020B0400000000000000" pitchFamily="50" charset="-128"/>
                  <a:ea typeface="游ゴシック" panose="020B0400000000000000" pitchFamily="50" charset="-128"/>
                </a:rPr>
                <a:t>住宅、宿泊施設</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7" name="Rectangle 25"/>
            <p:cNvSpPr>
              <a:spLocks noChangeArrowheads="1"/>
            </p:cNvSpPr>
            <p:nvPr/>
          </p:nvSpPr>
          <p:spPr bwMode="auto">
            <a:xfrm>
              <a:off x="2878" y="2684"/>
              <a:ext cx="4150" cy="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dirty="0" smtClean="0">
                  <a:ln>
                    <a:noFill/>
                  </a:ln>
                  <a:solidFill>
                    <a:srgbClr val="000000"/>
                  </a:solidFill>
                  <a:effectLst/>
                  <a:latin typeface="游ゴシック" panose="020B0400000000000000" pitchFamily="50" charset="-128"/>
                  <a:ea typeface="游ゴシック" panose="020B0400000000000000" pitchFamily="50" charset="-128"/>
                </a:rPr>
                <a:t>ホテル又は旅館</a:t>
              </a:r>
              <a:r>
                <a:rPr kumimoji="0" lang="ja-JP" altLang="en-US" sz="1200" b="1" i="0" u="none" strike="noStrike" cap="none" normalizeH="0" baseline="0" dirty="0" smtClean="0">
                  <a:ln>
                    <a:noFill/>
                  </a:ln>
                  <a:effectLst/>
                  <a:latin typeface="游ゴシック" panose="020B0400000000000000" pitchFamily="50" charset="-128"/>
                  <a:ea typeface="游ゴシック" panose="020B0400000000000000" pitchFamily="50" charset="-128"/>
                </a:rPr>
                <a:t>（行楽を主目的とする宿泊に係る事業を除く。）</a:t>
              </a:r>
              <a:r>
                <a:rPr kumimoji="0" lang="ja-JP" altLang="ja-JP" sz="1200" b="1" i="0" u="none" strike="noStrike" cap="none" normalizeH="0" baseline="0" dirty="0" smtClean="0">
                  <a:ln>
                    <a:noFill/>
                  </a:ln>
                  <a:solidFill>
                    <a:srgbClr val="000000"/>
                  </a:solidFill>
                  <a:effectLst/>
                  <a:latin typeface="游ゴシック" panose="020B0400000000000000" pitchFamily="50" charset="-128"/>
                  <a:ea typeface="游ゴシック" panose="020B0400000000000000" pitchFamily="50" charset="-128"/>
                </a:rPr>
                <a:t>、共同住宅、寄宿舎又は下宿　等</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28" name="Rectangle 26"/>
            <p:cNvSpPr>
              <a:spLocks noChangeArrowheads="1"/>
            </p:cNvSpPr>
            <p:nvPr/>
          </p:nvSpPr>
          <p:spPr bwMode="auto">
            <a:xfrm>
              <a:off x="1771" y="2963"/>
              <a:ext cx="348"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smtClean="0">
                  <a:ln>
                    <a:noFill/>
                  </a:ln>
                  <a:solidFill>
                    <a:srgbClr val="000000"/>
                  </a:solidFill>
                  <a:effectLst/>
                  <a:latin typeface="游ゴシック" panose="020B0400000000000000" pitchFamily="50" charset="-128"/>
                  <a:ea typeface="游ゴシック" panose="020B0400000000000000" pitchFamily="50" charset="-128"/>
                </a:rPr>
                <a:t>交通機関等</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9" name="Rectangle 27"/>
            <p:cNvSpPr>
              <a:spLocks noChangeArrowheads="1"/>
            </p:cNvSpPr>
            <p:nvPr/>
          </p:nvSpPr>
          <p:spPr bwMode="auto">
            <a:xfrm>
              <a:off x="2878" y="2963"/>
              <a:ext cx="1322"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dirty="0" smtClean="0">
                  <a:ln>
                    <a:noFill/>
                  </a:ln>
                  <a:solidFill>
                    <a:srgbClr val="000000"/>
                  </a:solidFill>
                  <a:effectLst/>
                  <a:latin typeface="游ゴシック" panose="020B0400000000000000" pitchFamily="50" charset="-128"/>
                  <a:ea typeface="游ゴシック" panose="020B0400000000000000" pitchFamily="50" charset="-128"/>
                </a:rPr>
                <a:t>バス、タクシー、レンタカー、鉄道、物流サービス（宅配等）　等</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30" name="Rectangle 28"/>
            <p:cNvSpPr>
              <a:spLocks noChangeArrowheads="1"/>
            </p:cNvSpPr>
            <p:nvPr/>
          </p:nvSpPr>
          <p:spPr bwMode="auto">
            <a:xfrm>
              <a:off x="1771" y="3243"/>
              <a:ext cx="253"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smtClean="0">
                  <a:ln>
                    <a:noFill/>
                  </a:ln>
                  <a:solidFill>
                    <a:srgbClr val="000000"/>
                  </a:solidFill>
                  <a:effectLst/>
                  <a:latin typeface="游ゴシック" panose="020B0400000000000000" pitchFamily="50" charset="-128"/>
                  <a:ea typeface="游ゴシック" panose="020B0400000000000000" pitchFamily="50" charset="-128"/>
                </a:rPr>
                <a:t>工場等</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31" name="Rectangle 29"/>
            <p:cNvSpPr>
              <a:spLocks noChangeArrowheads="1"/>
            </p:cNvSpPr>
            <p:nvPr/>
          </p:nvSpPr>
          <p:spPr bwMode="auto">
            <a:xfrm>
              <a:off x="2878" y="3243"/>
              <a:ext cx="417"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smtClean="0">
                  <a:ln>
                    <a:noFill/>
                  </a:ln>
                  <a:solidFill>
                    <a:srgbClr val="000000"/>
                  </a:solidFill>
                  <a:effectLst/>
                  <a:latin typeface="游ゴシック" panose="020B0400000000000000" pitchFamily="50" charset="-128"/>
                  <a:ea typeface="游ゴシック" panose="020B0400000000000000" pitchFamily="50" charset="-128"/>
                </a:rPr>
                <a:t>工場、作業場等</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32" name="Rectangle 30"/>
            <p:cNvSpPr>
              <a:spLocks noChangeArrowheads="1"/>
            </p:cNvSpPr>
            <p:nvPr/>
          </p:nvSpPr>
          <p:spPr bwMode="auto">
            <a:xfrm>
              <a:off x="1771" y="3522"/>
              <a:ext cx="512"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smtClean="0">
                  <a:ln>
                    <a:noFill/>
                  </a:ln>
                  <a:solidFill>
                    <a:srgbClr val="000000"/>
                  </a:solidFill>
                  <a:effectLst/>
                  <a:latin typeface="游ゴシック" panose="020B0400000000000000" pitchFamily="50" charset="-128"/>
                  <a:ea typeface="游ゴシック" panose="020B0400000000000000" pitchFamily="50" charset="-128"/>
                </a:rPr>
                <a:t>金融機関・官公署等</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33" name="Rectangle 31"/>
            <p:cNvSpPr>
              <a:spLocks noChangeArrowheads="1"/>
            </p:cNvSpPr>
            <p:nvPr/>
          </p:nvSpPr>
          <p:spPr bwMode="auto">
            <a:xfrm>
              <a:off x="2878" y="3522"/>
              <a:ext cx="1170"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dirty="0" smtClean="0">
                  <a:ln>
                    <a:noFill/>
                  </a:ln>
                  <a:solidFill>
                    <a:srgbClr val="000000"/>
                  </a:solidFill>
                  <a:effectLst/>
                  <a:latin typeface="游ゴシック" panose="020B0400000000000000" pitchFamily="50" charset="-128"/>
                  <a:ea typeface="游ゴシック" panose="020B0400000000000000" pitchFamily="50" charset="-128"/>
                </a:rPr>
                <a:t>銀行、証券取引所、証券会社、保険、官公署、事務所　等</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34" name="Rectangle 32"/>
            <p:cNvSpPr>
              <a:spLocks noChangeArrowheads="1"/>
            </p:cNvSpPr>
            <p:nvPr/>
          </p:nvSpPr>
          <p:spPr bwMode="auto">
            <a:xfrm>
              <a:off x="190" y="3802"/>
              <a:ext cx="367"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smtClean="0">
                  <a:ln>
                    <a:noFill/>
                  </a:ln>
                  <a:solidFill>
                    <a:srgbClr val="000000"/>
                  </a:solidFill>
                  <a:effectLst/>
                  <a:latin typeface="游ゴシック" panose="020B0400000000000000" pitchFamily="50" charset="-128"/>
                  <a:ea typeface="游ゴシック" panose="020B0400000000000000" pitchFamily="50" charset="-128"/>
                </a:rPr>
                <a:t>(5)その他</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35" name="Rectangle 33"/>
            <p:cNvSpPr>
              <a:spLocks noChangeArrowheads="1"/>
            </p:cNvSpPr>
            <p:nvPr/>
          </p:nvSpPr>
          <p:spPr bwMode="auto">
            <a:xfrm>
              <a:off x="1771" y="3802"/>
              <a:ext cx="253"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smtClean="0">
                  <a:ln>
                    <a:noFill/>
                  </a:ln>
                  <a:solidFill>
                    <a:srgbClr val="000000"/>
                  </a:solidFill>
                  <a:effectLst/>
                  <a:latin typeface="游ゴシック" panose="020B0400000000000000" pitchFamily="50" charset="-128"/>
                  <a:ea typeface="游ゴシック" panose="020B0400000000000000" pitchFamily="50" charset="-128"/>
                </a:rPr>
                <a:t>その他</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36" name="Rectangle 34"/>
            <p:cNvSpPr>
              <a:spLocks noChangeArrowheads="1"/>
            </p:cNvSpPr>
            <p:nvPr/>
          </p:nvSpPr>
          <p:spPr bwMode="auto">
            <a:xfrm>
              <a:off x="2878" y="3802"/>
              <a:ext cx="1562"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dirty="0" smtClean="0">
                  <a:ln>
                    <a:noFill/>
                  </a:ln>
                  <a:solidFill>
                    <a:srgbClr val="000000"/>
                  </a:solidFill>
                  <a:effectLst/>
                  <a:latin typeface="游ゴシック" panose="020B0400000000000000" pitchFamily="50" charset="-128"/>
                  <a:ea typeface="游ゴシック" panose="020B0400000000000000" pitchFamily="50" charset="-128"/>
                </a:rPr>
                <a:t>メディア、葬儀場、銭湯、質屋、獣医、理美容、ランドリー、ゴミ処理関係　等</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38" name="Rectangle 36"/>
            <p:cNvSpPr>
              <a:spLocks noChangeArrowheads="1"/>
            </p:cNvSpPr>
            <p:nvPr/>
          </p:nvSpPr>
          <p:spPr bwMode="auto">
            <a:xfrm>
              <a:off x="4276" y="823"/>
              <a:ext cx="335"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smtClean="0">
                  <a:ln>
                    <a:noFill/>
                  </a:ln>
                  <a:solidFill>
                    <a:srgbClr val="FFFFFF"/>
                  </a:solidFill>
                  <a:effectLst/>
                  <a:latin typeface="游ゴシック" panose="020B0400000000000000" pitchFamily="50" charset="-128"/>
                  <a:ea typeface="游ゴシック" panose="020B0400000000000000" pitchFamily="50" charset="-128"/>
                </a:rPr>
                <a:t>施設の種類</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39" name="Rectangle 37"/>
            <p:cNvSpPr>
              <a:spLocks noChangeArrowheads="1"/>
            </p:cNvSpPr>
            <p:nvPr/>
          </p:nvSpPr>
          <p:spPr bwMode="auto">
            <a:xfrm>
              <a:off x="190" y="3237"/>
              <a:ext cx="531"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smtClean="0">
                  <a:ln>
                    <a:noFill/>
                  </a:ln>
                  <a:solidFill>
                    <a:srgbClr val="000000"/>
                  </a:solidFill>
                  <a:effectLst/>
                  <a:latin typeface="游ゴシック" panose="020B0400000000000000" pitchFamily="50" charset="-128"/>
                  <a:ea typeface="游ゴシック" panose="020B0400000000000000" pitchFamily="50" charset="-128"/>
                </a:rPr>
                <a:t>(4)社会の安定の維持</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40" name="Rectangle 38"/>
            <p:cNvSpPr>
              <a:spLocks noChangeArrowheads="1"/>
            </p:cNvSpPr>
            <p:nvPr/>
          </p:nvSpPr>
          <p:spPr bwMode="auto">
            <a:xfrm>
              <a:off x="190" y="2296"/>
              <a:ext cx="708"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dirty="0" smtClean="0">
                  <a:ln>
                    <a:noFill/>
                  </a:ln>
                  <a:solidFill>
                    <a:srgbClr val="000000"/>
                  </a:solidFill>
                  <a:effectLst/>
                  <a:latin typeface="游ゴシック" panose="020B0400000000000000" pitchFamily="50" charset="-128"/>
                  <a:ea typeface="游ゴシック" panose="020B0400000000000000" pitchFamily="50" charset="-128"/>
                </a:rPr>
                <a:t>(3)国民の安定的な生活の確保</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41" name="Line 39"/>
            <p:cNvSpPr>
              <a:spLocks noChangeShapeType="1"/>
            </p:cNvSpPr>
            <p:nvPr/>
          </p:nvSpPr>
          <p:spPr bwMode="auto">
            <a:xfrm>
              <a:off x="165" y="772"/>
              <a:ext cx="0" cy="222"/>
            </a:xfrm>
            <a:prstGeom prst="line">
              <a:avLst/>
            </a:prstGeom>
            <a:noFill/>
            <a:ln w="0">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2" name="Rectangle 40"/>
            <p:cNvSpPr>
              <a:spLocks noChangeArrowheads="1"/>
            </p:cNvSpPr>
            <p:nvPr/>
          </p:nvSpPr>
          <p:spPr bwMode="auto">
            <a:xfrm>
              <a:off x="165" y="772"/>
              <a:ext cx="6" cy="22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 name="Line 41"/>
            <p:cNvSpPr>
              <a:spLocks noChangeShapeType="1"/>
            </p:cNvSpPr>
            <p:nvPr/>
          </p:nvSpPr>
          <p:spPr bwMode="auto">
            <a:xfrm>
              <a:off x="1746" y="778"/>
              <a:ext cx="0" cy="216"/>
            </a:xfrm>
            <a:prstGeom prst="line">
              <a:avLst/>
            </a:prstGeom>
            <a:noFill/>
            <a:ln w="0">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4" name="Rectangle 42"/>
            <p:cNvSpPr>
              <a:spLocks noChangeArrowheads="1"/>
            </p:cNvSpPr>
            <p:nvPr/>
          </p:nvSpPr>
          <p:spPr bwMode="auto">
            <a:xfrm>
              <a:off x="1746" y="778"/>
              <a:ext cx="6" cy="21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5" name="Line 43"/>
            <p:cNvSpPr>
              <a:spLocks noChangeShapeType="1"/>
            </p:cNvSpPr>
            <p:nvPr/>
          </p:nvSpPr>
          <p:spPr bwMode="auto">
            <a:xfrm>
              <a:off x="7268" y="778"/>
              <a:ext cx="0" cy="216"/>
            </a:xfrm>
            <a:prstGeom prst="line">
              <a:avLst/>
            </a:prstGeom>
            <a:noFill/>
            <a:ln w="0">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6" name="Rectangle 44"/>
            <p:cNvSpPr>
              <a:spLocks noChangeArrowheads="1"/>
            </p:cNvSpPr>
            <p:nvPr/>
          </p:nvSpPr>
          <p:spPr bwMode="auto">
            <a:xfrm>
              <a:off x="7268" y="778"/>
              <a:ext cx="6" cy="21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7" name="Line 45"/>
            <p:cNvSpPr>
              <a:spLocks noChangeShapeType="1"/>
            </p:cNvSpPr>
            <p:nvPr/>
          </p:nvSpPr>
          <p:spPr bwMode="auto">
            <a:xfrm>
              <a:off x="165" y="1007"/>
              <a:ext cx="0" cy="2998"/>
            </a:xfrm>
            <a:prstGeom prst="line">
              <a:avLst/>
            </a:prstGeom>
            <a:noFill/>
            <a:ln w="0">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8" name="Rectangle 46"/>
            <p:cNvSpPr>
              <a:spLocks noChangeArrowheads="1"/>
            </p:cNvSpPr>
            <p:nvPr/>
          </p:nvSpPr>
          <p:spPr bwMode="auto">
            <a:xfrm>
              <a:off x="165" y="1007"/>
              <a:ext cx="6" cy="299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9" name="Line 47"/>
            <p:cNvSpPr>
              <a:spLocks noChangeShapeType="1"/>
            </p:cNvSpPr>
            <p:nvPr/>
          </p:nvSpPr>
          <p:spPr bwMode="auto">
            <a:xfrm>
              <a:off x="1746" y="1007"/>
              <a:ext cx="0" cy="2998"/>
            </a:xfrm>
            <a:prstGeom prst="line">
              <a:avLst/>
            </a:prstGeom>
            <a:noFill/>
            <a:ln w="0">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0" name="Rectangle 48"/>
            <p:cNvSpPr>
              <a:spLocks noChangeArrowheads="1"/>
            </p:cNvSpPr>
            <p:nvPr/>
          </p:nvSpPr>
          <p:spPr bwMode="auto">
            <a:xfrm>
              <a:off x="1746" y="1007"/>
              <a:ext cx="6" cy="299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1" name="Line 49"/>
            <p:cNvSpPr>
              <a:spLocks noChangeShapeType="1"/>
            </p:cNvSpPr>
            <p:nvPr/>
          </p:nvSpPr>
          <p:spPr bwMode="auto">
            <a:xfrm>
              <a:off x="7268" y="1007"/>
              <a:ext cx="0" cy="2998"/>
            </a:xfrm>
            <a:prstGeom prst="line">
              <a:avLst/>
            </a:prstGeom>
            <a:noFill/>
            <a:ln w="0">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2" name="Rectangle 50"/>
            <p:cNvSpPr>
              <a:spLocks noChangeArrowheads="1"/>
            </p:cNvSpPr>
            <p:nvPr/>
          </p:nvSpPr>
          <p:spPr bwMode="auto">
            <a:xfrm>
              <a:off x="7268" y="1007"/>
              <a:ext cx="6" cy="299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3" name="Line 51"/>
            <p:cNvSpPr>
              <a:spLocks noChangeShapeType="1"/>
            </p:cNvSpPr>
            <p:nvPr/>
          </p:nvSpPr>
          <p:spPr bwMode="auto">
            <a:xfrm>
              <a:off x="171" y="772"/>
              <a:ext cx="7103" cy="0"/>
            </a:xfrm>
            <a:prstGeom prst="line">
              <a:avLst/>
            </a:prstGeom>
            <a:noFill/>
            <a:ln w="0">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4" name="Rectangle 52"/>
            <p:cNvSpPr>
              <a:spLocks noChangeArrowheads="1"/>
            </p:cNvSpPr>
            <p:nvPr/>
          </p:nvSpPr>
          <p:spPr bwMode="auto">
            <a:xfrm>
              <a:off x="171" y="772"/>
              <a:ext cx="7103" cy="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5" name="Rectangle 53"/>
            <p:cNvSpPr>
              <a:spLocks noChangeArrowheads="1"/>
            </p:cNvSpPr>
            <p:nvPr/>
          </p:nvSpPr>
          <p:spPr bwMode="auto">
            <a:xfrm>
              <a:off x="165" y="994"/>
              <a:ext cx="7109" cy="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6" name="Line 54"/>
            <p:cNvSpPr>
              <a:spLocks noChangeShapeType="1"/>
            </p:cNvSpPr>
            <p:nvPr/>
          </p:nvSpPr>
          <p:spPr bwMode="auto">
            <a:xfrm>
              <a:off x="171" y="1280"/>
              <a:ext cx="1581" cy="0"/>
            </a:xfrm>
            <a:prstGeom prst="line">
              <a:avLst/>
            </a:prstGeom>
            <a:noFill/>
            <a:ln w="0">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7" name="Rectangle 55"/>
            <p:cNvSpPr>
              <a:spLocks noChangeArrowheads="1"/>
            </p:cNvSpPr>
            <p:nvPr/>
          </p:nvSpPr>
          <p:spPr bwMode="auto">
            <a:xfrm>
              <a:off x="171" y="1280"/>
              <a:ext cx="1581" cy="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8" name="Line 56"/>
            <p:cNvSpPr>
              <a:spLocks noChangeShapeType="1"/>
            </p:cNvSpPr>
            <p:nvPr/>
          </p:nvSpPr>
          <p:spPr bwMode="auto">
            <a:xfrm>
              <a:off x="171" y="1839"/>
              <a:ext cx="7103" cy="0"/>
            </a:xfrm>
            <a:prstGeom prst="line">
              <a:avLst/>
            </a:prstGeom>
            <a:noFill/>
            <a:ln w="0">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9" name="Rectangle 57"/>
            <p:cNvSpPr>
              <a:spLocks noChangeArrowheads="1"/>
            </p:cNvSpPr>
            <p:nvPr/>
          </p:nvSpPr>
          <p:spPr bwMode="auto">
            <a:xfrm>
              <a:off x="171" y="1839"/>
              <a:ext cx="7103" cy="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0" name="Line 58"/>
            <p:cNvSpPr>
              <a:spLocks noChangeShapeType="1"/>
            </p:cNvSpPr>
            <p:nvPr/>
          </p:nvSpPr>
          <p:spPr bwMode="auto">
            <a:xfrm>
              <a:off x="171" y="2881"/>
              <a:ext cx="1581" cy="0"/>
            </a:xfrm>
            <a:prstGeom prst="line">
              <a:avLst/>
            </a:prstGeom>
            <a:noFill/>
            <a:ln w="0">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1" name="Rectangle 59"/>
            <p:cNvSpPr>
              <a:spLocks noChangeArrowheads="1"/>
            </p:cNvSpPr>
            <p:nvPr/>
          </p:nvSpPr>
          <p:spPr bwMode="auto">
            <a:xfrm>
              <a:off x="171" y="2881"/>
              <a:ext cx="1581" cy="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2" name="Line 60"/>
            <p:cNvSpPr>
              <a:spLocks noChangeShapeType="1"/>
            </p:cNvSpPr>
            <p:nvPr/>
          </p:nvSpPr>
          <p:spPr bwMode="auto">
            <a:xfrm>
              <a:off x="171" y="3719"/>
              <a:ext cx="1581" cy="0"/>
            </a:xfrm>
            <a:prstGeom prst="line">
              <a:avLst/>
            </a:prstGeom>
            <a:noFill/>
            <a:ln w="0">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3" name="Rectangle 61"/>
            <p:cNvSpPr>
              <a:spLocks noChangeArrowheads="1"/>
            </p:cNvSpPr>
            <p:nvPr/>
          </p:nvSpPr>
          <p:spPr bwMode="auto">
            <a:xfrm>
              <a:off x="171" y="3719"/>
              <a:ext cx="1581" cy="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4" name="Line 62"/>
            <p:cNvSpPr>
              <a:spLocks noChangeShapeType="1"/>
            </p:cNvSpPr>
            <p:nvPr/>
          </p:nvSpPr>
          <p:spPr bwMode="auto">
            <a:xfrm>
              <a:off x="171" y="3999"/>
              <a:ext cx="7103" cy="0"/>
            </a:xfrm>
            <a:prstGeom prst="line">
              <a:avLst/>
            </a:prstGeom>
            <a:noFill/>
            <a:ln w="0">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5" name="Rectangle 63"/>
            <p:cNvSpPr>
              <a:spLocks noChangeArrowheads="1"/>
            </p:cNvSpPr>
            <p:nvPr/>
          </p:nvSpPr>
          <p:spPr bwMode="auto">
            <a:xfrm>
              <a:off x="171" y="3999"/>
              <a:ext cx="7103" cy="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spTree>
    <p:extLst>
      <p:ext uri="{BB962C8B-B14F-4D97-AF65-F5344CB8AC3E}">
        <p14:creationId xmlns:p14="http://schemas.microsoft.com/office/powerpoint/2010/main" val="1478529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61257" y="295295"/>
            <a:ext cx="11709344" cy="923330"/>
          </a:xfrm>
          <a:prstGeom prst="rect">
            <a:avLst/>
          </a:prstGeom>
          <a:noFill/>
        </p:spPr>
        <p:txBody>
          <a:bodyPr wrap="square" rtlCol="0">
            <a:spAutoFit/>
          </a:bodyPr>
          <a:lstStyle/>
          <a:p>
            <a:pPr indent="-457200"/>
            <a:r>
              <a:rPr lang="ja-JP" altLang="en-US" b="1" dirty="0" smtClean="0"/>
              <a:t>２　</a:t>
            </a:r>
            <a:r>
              <a:rPr lang="ja-JP" altLang="en-US" b="1" u="sng" dirty="0" smtClean="0"/>
              <a:t>基本的に休止の要請を行う施設</a:t>
            </a:r>
            <a:r>
              <a:rPr lang="ja-JP" altLang="en-US" b="1" dirty="0" smtClean="0"/>
              <a:t>　</a:t>
            </a:r>
            <a:endParaRPr lang="en-US" altLang="ja-JP" b="1" dirty="0" smtClean="0"/>
          </a:p>
          <a:p>
            <a:pPr indent="-457200"/>
            <a:endParaRPr lang="en-US" altLang="ja-JP" b="1" dirty="0" smtClean="0"/>
          </a:p>
          <a:p>
            <a:pPr indent="-457200"/>
            <a:r>
              <a:rPr lang="ja-JP" altLang="en-US" b="1" dirty="0" smtClean="0"/>
              <a:t>　（１）</a:t>
            </a:r>
            <a:r>
              <a:rPr lang="en-US" altLang="ja-JP" b="1" dirty="0" smtClean="0"/>
              <a:t>-</a:t>
            </a:r>
            <a:r>
              <a:rPr lang="ja-JP" altLang="en-US" b="1" dirty="0" smtClean="0"/>
              <a:t>１　特措法による要請を行う施設　</a:t>
            </a:r>
            <a:r>
              <a:rPr lang="en-US" altLang="ja-JP" b="1" dirty="0" smtClean="0"/>
              <a:t>※</a:t>
            </a:r>
            <a:endParaRPr lang="ja-JP" altLang="en-US" b="1" u="sng" dirty="0"/>
          </a:p>
        </p:txBody>
      </p:sp>
      <p:graphicFrame>
        <p:nvGraphicFramePr>
          <p:cNvPr id="2" name="表 1"/>
          <p:cNvGraphicFramePr>
            <a:graphicFrameLocks noGrp="1"/>
          </p:cNvGraphicFramePr>
          <p:nvPr>
            <p:extLst>
              <p:ext uri="{D42A27DB-BD31-4B8C-83A1-F6EECF244321}">
                <p14:modId xmlns:p14="http://schemas.microsoft.com/office/powerpoint/2010/main" val="3529214466"/>
              </p:ext>
            </p:extLst>
          </p:nvPr>
        </p:nvGraphicFramePr>
        <p:xfrm>
          <a:off x="314764" y="1349198"/>
          <a:ext cx="11602329" cy="3601568"/>
        </p:xfrm>
        <a:graphic>
          <a:graphicData uri="http://schemas.openxmlformats.org/drawingml/2006/table">
            <a:tbl>
              <a:tblPr firstRow="1" bandRow="1">
                <a:tableStyleId>{5C22544A-7EE6-4342-B048-85BDC9FD1C3A}</a:tableStyleId>
              </a:tblPr>
              <a:tblGrid>
                <a:gridCol w="2161004">
                  <a:extLst>
                    <a:ext uri="{9D8B030D-6E8A-4147-A177-3AD203B41FA5}">
                      <a16:colId xmlns:a16="http://schemas.microsoft.com/office/drawing/2014/main" val="4184914805"/>
                    </a:ext>
                  </a:extLst>
                </a:gridCol>
                <a:gridCol w="6732291">
                  <a:extLst>
                    <a:ext uri="{9D8B030D-6E8A-4147-A177-3AD203B41FA5}">
                      <a16:colId xmlns:a16="http://schemas.microsoft.com/office/drawing/2014/main" val="3044104460"/>
                    </a:ext>
                  </a:extLst>
                </a:gridCol>
                <a:gridCol w="2709034">
                  <a:extLst>
                    <a:ext uri="{9D8B030D-6E8A-4147-A177-3AD203B41FA5}">
                      <a16:colId xmlns:a16="http://schemas.microsoft.com/office/drawing/2014/main" val="3299164055"/>
                    </a:ext>
                  </a:extLst>
                </a:gridCol>
              </a:tblGrid>
              <a:tr h="393317">
                <a:tc>
                  <a:txBody>
                    <a:bodyPr/>
                    <a:lstStyle/>
                    <a:p>
                      <a:pPr algn="ctr"/>
                      <a:r>
                        <a:rPr kumimoji="1" lang="ja-JP" altLang="en-US" sz="1700" b="1" dirty="0" smtClean="0">
                          <a:latin typeface="+mn-ea"/>
                          <a:ea typeface="+mn-ea"/>
                        </a:rPr>
                        <a:t>施設の種類</a:t>
                      </a:r>
                      <a:endParaRPr kumimoji="1" lang="ja-JP" altLang="en-US" sz="1700" b="1" dirty="0">
                        <a:latin typeface="+mn-ea"/>
                        <a:ea typeface="+mn-ea"/>
                      </a:endParaRPr>
                    </a:p>
                  </a:txBody>
                  <a:tcPr>
                    <a:solidFill>
                      <a:srgbClr val="00B0F0"/>
                    </a:solidFill>
                  </a:tcPr>
                </a:tc>
                <a:tc>
                  <a:txBody>
                    <a:bodyPr/>
                    <a:lstStyle/>
                    <a:p>
                      <a:pPr algn="ctr"/>
                      <a:r>
                        <a:rPr kumimoji="1" lang="ja-JP" altLang="en-US" sz="1700" b="1" dirty="0" smtClean="0">
                          <a:latin typeface="+mn-ea"/>
                          <a:ea typeface="+mn-ea"/>
                        </a:rPr>
                        <a:t>内訳</a:t>
                      </a:r>
                      <a:endParaRPr kumimoji="1" lang="ja-JP" altLang="en-US" sz="1700" b="1" dirty="0">
                        <a:latin typeface="+mn-ea"/>
                        <a:ea typeface="+mn-ea"/>
                      </a:endParaRPr>
                    </a:p>
                  </a:txBody>
                  <a:tcPr>
                    <a:solidFill>
                      <a:srgbClr val="00B0F0"/>
                    </a:solidFill>
                  </a:tcPr>
                </a:tc>
                <a:tc>
                  <a:txBody>
                    <a:bodyPr/>
                    <a:lstStyle/>
                    <a:p>
                      <a:pPr algn="ctr"/>
                      <a:r>
                        <a:rPr kumimoji="1" lang="ja-JP" altLang="en-US" sz="1700" b="1" dirty="0" smtClean="0">
                          <a:latin typeface="+mn-ea"/>
                          <a:ea typeface="+mn-ea"/>
                        </a:rPr>
                        <a:t>要請内容</a:t>
                      </a:r>
                      <a:endParaRPr kumimoji="1" lang="ja-JP" altLang="en-US" sz="1700" b="1" dirty="0">
                        <a:latin typeface="+mn-ea"/>
                        <a:ea typeface="+mn-ea"/>
                      </a:endParaRPr>
                    </a:p>
                  </a:txBody>
                  <a:tcPr>
                    <a:solidFill>
                      <a:srgbClr val="00B0F0"/>
                    </a:solidFill>
                  </a:tcPr>
                </a:tc>
                <a:extLst>
                  <a:ext uri="{0D108BD9-81ED-4DB2-BD59-A6C34878D82A}">
                    <a16:rowId xmlns:a16="http://schemas.microsoft.com/office/drawing/2014/main" val="2271580438"/>
                  </a:ext>
                </a:extLst>
              </a:tr>
              <a:tr h="921330">
                <a:tc>
                  <a:txBody>
                    <a:bodyPr/>
                    <a:lstStyle/>
                    <a:p>
                      <a:r>
                        <a:rPr kumimoji="1" lang="ja-JP" altLang="en-US" sz="1700" b="1" dirty="0" smtClean="0">
                          <a:latin typeface="+mn-ea"/>
                          <a:ea typeface="+mn-ea"/>
                        </a:rPr>
                        <a:t>①遊興施設</a:t>
                      </a:r>
                      <a:endParaRPr kumimoji="1" lang="ja-JP" altLang="en-US" sz="1700" b="1" dirty="0">
                        <a:latin typeface="+mn-ea"/>
                        <a:ea typeface="+mn-ea"/>
                      </a:endParaRPr>
                    </a:p>
                  </a:txBody>
                  <a:tcPr anchor="ctr">
                    <a:solidFill>
                      <a:schemeClr val="accent1">
                        <a:lumMod val="60000"/>
                        <a:lumOff val="40000"/>
                      </a:schemeClr>
                    </a:solidFill>
                  </a:tcPr>
                </a:tc>
                <a:tc>
                  <a:txBody>
                    <a:bodyPr/>
                    <a:lstStyle/>
                    <a:p>
                      <a:r>
                        <a:rPr kumimoji="1" lang="ja-JP" altLang="en-US" sz="1700" b="1" dirty="0" smtClean="0">
                          <a:latin typeface="+mn-ea"/>
                          <a:ea typeface="+mn-ea"/>
                        </a:rPr>
                        <a:t>キャバレー、ナイトクラブ、ダンスホール、バー、個室ビデオ店、ネットカフェ、漫画喫茶、カラオケ、射的場、場外車券場、ライブハウス等</a:t>
                      </a:r>
                      <a:endParaRPr kumimoji="1" lang="en-US" altLang="ja-JP" sz="1700" b="1" dirty="0" smtClean="0">
                        <a:latin typeface="+mn-ea"/>
                        <a:ea typeface="+mn-ea"/>
                      </a:endParaRPr>
                    </a:p>
                  </a:txBody>
                  <a:tcPr anchor="ctr">
                    <a:solidFill>
                      <a:schemeClr val="accent1">
                        <a:lumMod val="60000"/>
                        <a:lumOff val="40000"/>
                      </a:schemeClr>
                    </a:solidFill>
                  </a:tcPr>
                </a:tc>
                <a:tc rowSpan="4">
                  <a:txBody>
                    <a:bodyPr/>
                    <a:lstStyle/>
                    <a:p>
                      <a:pPr algn="ctr"/>
                      <a:r>
                        <a:rPr kumimoji="1" lang="ja-JP" altLang="en-US" sz="1700" b="1" dirty="0" smtClean="0">
                          <a:latin typeface="+mn-lt"/>
                        </a:rPr>
                        <a:t>施設の使用制限等の要請</a:t>
                      </a:r>
                      <a:endParaRPr kumimoji="1" lang="en-US" altLang="ja-JP" sz="1700" b="1" dirty="0" smtClean="0">
                        <a:latin typeface="+mn-lt"/>
                      </a:endParaRPr>
                    </a:p>
                    <a:p>
                      <a:pPr algn="ctr"/>
                      <a:r>
                        <a:rPr kumimoji="1" lang="ja-JP" altLang="en-US" sz="1700" b="1" dirty="0" smtClean="0">
                          <a:latin typeface="+mn-lt"/>
                        </a:rPr>
                        <a:t>（特措法第</a:t>
                      </a:r>
                      <a:r>
                        <a:rPr kumimoji="1" lang="en-US" altLang="ja-JP" sz="1700" b="1" dirty="0" smtClean="0">
                          <a:latin typeface="+mn-lt"/>
                        </a:rPr>
                        <a:t>24</a:t>
                      </a:r>
                      <a:r>
                        <a:rPr kumimoji="1" lang="ja-JP" altLang="en-US" sz="1700" b="1" dirty="0" smtClean="0">
                          <a:latin typeface="+mn-lt"/>
                        </a:rPr>
                        <a:t>条第９項）</a:t>
                      </a:r>
                      <a:endParaRPr kumimoji="1" lang="en-US" altLang="ja-JP" sz="1700" b="1" dirty="0" smtClean="0">
                        <a:latin typeface="+mn-lt"/>
                      </a:endParaRPr>
                    </a:p>
                    <a:p>
                      <a:endParaRPr kumimoji="1" lang="ja-JP" altLang="en-US" sz="1700" b="1" dirty="0">
                        <a:latin typeface="+mn-ea"/>
                        <a:ea typeface="+mn-ea"/>
                      </a:endParaRPr>
                    </a:p>
                  </a:txBody>
                  <a:tcPr anchor="ctr">
                    <a:solidFill>
                      <a:schemeClr val="accent1">
                        <a:lumMod val="60000"/>
                        <a:lumOff val="40000"/>
                      </a:schemeClr>
                    </a:solidFill>
                  </a:tcPr>
                </a:tc>
                <a:extLst>
                  <a:ext uri="{0D108BD9-81ED-4DB2-BD59-A6C34878D82A}">
                    <a16:rowId xmlns:a16="http://schemas.microsoft.com/office/drawing/2014/main" val="1811605199"/>
                  </a:ext>
                </a:extLst>
              </a:tr>
              <a:tr h="627938">
                <a:tc>
                  <a:txBody>
                    <a:bodyPr/>
                    <a:lstStyle/>
                    <a:p>
                      <a:r>
                        <a:rPr kumimoji="1" lang="ja-JP" altLang="en-US" sz="1700" b="1" dirty="0" smtClean="0">
                          <a:latin typeface="+mn-ea"/>
                          <a:ea typeface="+mn-ea"/>
                        </a:rPr>
                        <a:t>②劇場等</a:t>
                      </a:r>
                      <a:endParaRPr kumimoji="1" lang="ja-JP" altLang="en-US" sz="1700" b="1" dirty="0">
                        <a:latin typeface="+mn-ea"/>
                        <a:ea typeface="+mn-ea"/>
                      </a:endParaRPr>
                    </a:p>
                  </a:txBody>
                  <a:tcPr anchor="ctr">
                    <a:solidFill>
                      <a:schemeClr val="accent1">
                        <a:lumMod val="20000"/>
                        <a:lumOff val="80000"/>
                      </a:schemeClr>
                    </a:solidFill>
                  </a:tcPr>
                </a:tc>
                <a:tc>
                  <a:txBody>
                    <a:bodyPr/>
                    <a:lstStyle/>
                    <a:p>
                      <a:r>
                        <a:rPr kumimoji="1" lang="ja-JP" altLang="en-US" sz="1700" b="1" dirty="0" smtClean="0">
                          <a:latin typeface="+mn-ea"/>
                          <a:ea typeface="+mn-ea"/>
                        </a:rPr>
                        <a:t>劇場、観覧場、映画館、演芸場</a:t>
                      </a:r>
                      <a:endParaRPr kumimoji="1" lang="ja-JP" altLang="en-US" sz="1700" b="1" dirty="0">
                        <a:latin typeface="+mn-ea"/>
                        <a:ea typeface="+mn-ea"/>
                      </a:endParaRPr>
                    </a:p>
                  </a:txBody>
                  <a:tcPr anchor="ctr">
                    <a:solidFill>
                      <a:schemeClr val="accent1">
                        <a:lumMod val="20000"/>
                        <a:lumOff val="80000"/>
                      </a:schemeClr>
                    </a:solidFill>
                  </a:tcPr>
                </a:tc>
                <a:tc vMerge="1">
                  <a:txBody>
                    <a:bodyPr/>
                    <a:lstStyle/>
                    <a:p>
                      <a:endParaRPr kumimoji="1" lang="ja-JP" altLang="en-US" sz="1800" b="1" dirty="0">
                        <a:latin typeface="+mn-lt"/>
                      </a:endParaRPr>
                    </a:p>
                  </a:txBody>
                  <a:tcPr anchor="ctr"/>
                </a:tc>
                <a:extLst>
                  <a:ext uri="{0D108BD9-81ED-4DB2-BD59-A6C34878D82A}">
                    <a16:rowId xmlns:a16="http://schemas.microsoft.com/office/drawing/2014/main" val="3595556839"/>
                  </a:ext>
                </a:extLst>
              </a:tr>
              <a:tr h="746691">
                <a:tc>
                  <a:txBody>
                    <a:bodyPr/>
                    <a:lstStyle/>
                    <a:p>
                      <a:r>
                        <a:rPr kumimoji="1" lang="ja-JP" altLang="en-US" sz="1700" b="1" dirty="0" smtClean="0">
                          <a:latin typeface="+mn-ea"/>
                          <a:ea typeface="+mn-ea"/>
                        </a:rPr>
                        <a:t>③集会・展示施設</a:t>
                      </a:r>
                      <a:endParaRPr kumimoji="1" lang="ja-JP" altLang="en-US" sz="1700" b="1" dirty="0">
                        <a:latin typeface="+mn-ea"/>
                        <a:ea typeface="+mn-ea"/>
                      </a:endParaRPr>
                    </a:p>
                  </a:txBody>
                  <a:tcPr anchor="ctr">
                    <a:solidFill>
                      <a:schemeClr val="accent1">
                        <a:lumMod val="60000"/>
                        <a:lumOff val="40000"/>
                      </a:schemeClr>
                    </a:solidFill>
                  </a:tcPr>
                </a:tc>
                <a:tc>
                  <a:txBody>
                    <a:bodyPr/>
                    <a:lstStyle/>
                    <a:p>
                      <a:r>
                        <a:rPr kumimoji="1" lang="ja-JP" altLang="en-US" sz="1700" b="1" dirty="0" smtClean="0">
                          <a:latin typeface="+mn-ea"/>
                          <a:ea typeface="+mn-ea"/>
                        </a:rPr>
                        <a:t>集会場、公会堂、展示場</a:t>
                      </a:r>
                      <a:endParaRPr kumimoji="1" lang="ja-JP" altLang="en-US" sz="1700" b="1" dirty="0">
                        <a:latin typeface="+mn-ea"/>
                        <a:ea typeface="+mn-ea"/>
                      </a:endParaRPr>
                    </a:p>
                  </a:txBody>
                  <a:tcPr anchor="ctr">
                    <a:solidFill>
                      <a:schemeClr val="accent1">
                        <a:lumMod val="60000"/>
                        <a:lumOff val="40000"/>
                      </a:schemeClr>
                    </a:solidFill>
                  </a:tcPr>
                </a:tc>
                <a:tc vMerge="1">
                  <a:txBody>
                    <a:bodyPr/>
                    <a:lstStyle/>
                    <a:p>
                      <a:endParaRPr kumimoji="1" lang="ja-JP" altLang="en-US" sz="1800" b="1" dirty="0">
                        <a:latin typeface="+mn-lt"/>
                      </a:endParaRPr>
                    </a:p>
                  </a:txBody>
                  <a:tcPr anchor="ctr"/>
                </a:tc>
                <a:extLst>
                  <a:ext uri="{0D108BD9-81ED-4DB2-BD59-A6C34878D82A}">
                    <a16:rowId xmlns:a16="http://schemas.microsoft.com/office/drawing/2014/main" val="2141333455"/>
                  </a:ext>
                </a:extLst>
              </a:tr>
              <a:tr h="912292">
                <a:tc>
                  <a:txBody>
                    <a:bodyPr/>
                    <a:lstStyle/>
                    <a:p>
                      <a:r>
                        <a:rPr kumimoji="1" lang="ja-JP" altLang="en-US" sz="1700" b="1" dirty="0" smtClean="0">
                          <a:latin typeface="+mn-ea"/>
                          <a:ea typeface="+mn-ea"/>
                        </a:rPr>
                        <a:t>④運動・遊技施設</a:t>
                      </a:r>
                      <a:endParaRPr kumimoji="1" lang="ja-JP" altLang="en-US" sz="1700" b="1" dirty="0">
                        <a:latin typeface="+mn-ea"/>
                        <a:ea typeface="+mn-ea"/>
                      </a:endParaRPr>
                    </a:p>
                  </a:txBody>
                  <a:tcPr anchor="ctr">
                    <a:solidFill>
                      <a:schemeClr val="accent1">
                        <a:lumMod val="20000"/>
                        <a:lumOff val="80000"/>
                      </a:schemeClr>
                    </a:solidFill>
                  </a:tcPr>
                </a:tc>
                <a:tc>
                  <a:txBody>
                    <a:bodyPr/>
                    <a:lstStyle/>
                    <a:p>
                      <a:r>
                        <a:rPr kumimoji="1" lang="ja-JP" altLang="en-US" sz="1700" b="1" dirty="0" smtClean="0">
                          <a:latin typeface="+mn-ea"/>
                          <a:ea typeface="+mn-ea"/>
                        </a:rPr>
                        <a:t>体育館、水泳場、ボウリング場、スポーツクラブなどの運動施設、マージャン店、パチンコ店、スポーツセンターなどの遊技場　等</a:t>
                      </a:r>
                      <a:endParaRPr kumimoji="1" lang="ja-JP" altLang="en-US" sz="1700" b="1" dirty="0">
                        <a:latin typeface="+mn-ea"/>
                        <a:ea typeface="+mn-ea"/>
                      </a:endParaRPr>
                    </a:p>
                  </a:txBody>
                  <a:tcPr anchor="ctr">
                    <a:solidFill>
                      <a:schemeClr val="accent1">
                        <a:lumMod val="20000"/>
                        <a:lumOff val="80000"/>
                      </a:schemeClr>
                    </a:solidFill>
                  </a:tcPr>
                </a:tc>
                <a:tc vMerge="1">
                  <a:txBody>
                    <a:bodyPr/>
                    <a:lstStyle/>
                    <a:p>
                      <a:endParaRPr kumimoji="1" lang="ja-JP" altLang="en-US" sz="1800" b="1" dirty="0">
                        <a:latin typeface="+mn-lt"/>
                      </a:endParaRPr>
                    </a:p>
                  </a:txBody>
                  <a:tcPr anchor="ctr"/>
                </a:tc>
                <a:extLst>
                  <a:ext uri="{0D108BD9-81ED-4DB2-BD59-A6C34878D82A}">
                    <a16:rowId xmlns:a16="http://schemas.microsoft.com/office/drawing/2014/main" val="3503702634"/>
                  </a:ext>
                </a:extLst>
              </a:tr>
            </a:tbl>
          </a:graphicData>
        </a:graphic>
      </p:graphicFrame>
      <p:sp>
        <p:nvSpPr>
          <p:cNvPr id="6" name="正方形/長方形 5"/>
          <p:cNvSpPr/>
          <p:nvPr/>
        </p:nvSpPr>
        <p:spPr>
          <a:xfrm>
            <a:off x="141678" y="5302317"/>
            <a:ext cx="11775415" cy="646331"/>
          </a:xfrm>
          <a:prstGeom prst="rect">
            <a:avLst/>
          </a:prstGeom>
        </p:spPr>
        <p:txBody>
          <a:bodyPr wrap="square">
            <a:spAutoFit/>
          </a:bodyPr>
          <a:lstStyle/>
          <a:p>
            <a:r>
              <a:rPr lang="ja-JP" altLang="en-US" dirty="0"/>
              <a:t>　</a:t>
            </a:r>
            <a:r>
              <a:rPr lang="en-US" altLang="ja-JP" b="1" u="sng" dirty="0" smtClean="0"/>
              <a:t>※</a:t>
            </a:r>
            <a:r>
              <a:rPr lang="ja-JP" altLang="en-US" b="1" u="sng" dirty="0" smtClean="0"/>
              <a:t>　</a:t>
            </a:r>
            <a:r>
              <a:rPr lang="ja-JP" altLang="en-US" b="1" u="sng" dirty="0"/>
              <a:t>施設に</a:t>
            </a:r>
            <a:r>
              <a:rPr lang="ja-JP" altLang="en-US" b="1" u="sng" dirty="0" smtClean="0"/>
              <a:t>応じた感染防止対策の徹底が行われている</a:t>
            </a:r>
            <a:r>
              <a:rPr lang="ja-JP" altLang="en-US" b="1" u="sng" dirty="0"/>
              <a:t>施設（</a:t>
            </a:r>
            <a:r>
              <a:rPr lang="ja-JP" altLang="en-US" b="1" u="sng" dirty="0" smtClean="0"/>
              <a:t>キャバレー・ナイトクラブ</a:t>
            </a:r>
            <a:r>
              <a:rPr lang="ja-JP" altLang="en-US" b="1" u="sng" dirty="0"/>
              <a:t>等の接待を伴う</a:t>
            </a:r>
            <a:r>
              <a:rPr lang="ja-JP" altLang="en-US" b="1" u="sng" dirty="0" smtClean="0"/>
              <a:t>飲食店、　　</a:t>
            </a:r>
            <a:endParaRPr lang="en-US" altLang="ja-JP" b="1" u="sng" dirty="0" smtClean="0"/>
          </a:p>
          <a:p>
            <a:r>
              <a:rPr lang="ja-JP" altLang="en-US" b="1" dirty="0" smtClean="0"/>
              <a:t>　　</a:t>
            </a:r>
            <a:r>
              <a:rPr lang="ja-JP" altLang="en-US" b="1" u="sng" dirty="0" smtClean="0"/>
              <a:t>バー</a:t>
            </a:r>
            <a:r>
              <a:rPr lang="ja-JP" altLang="en-US" b="1" u="sng" dirty="0"/>
              <a:t>、</a:t>
            </a:r>
            <a:r>
              <a:rPr lang="ja-JP" altLang="en-US" b="1" u="sng" dirty="0" smtClean="0"/>
              <a:t>カラオケ、ライブハウス、スポーツジム</a:t>
            </a:r>
            <a:r>
              <a:rPr lang="ja-JP" altLang="en-US" b="1" u="sng" dirty="0"/>
              <a:t>等の</a:t>
            </a:r>
            <a:r>
              <a:rPr lang="ja-JP" altLang="en-US" b="1" u="sng" dirty="0" smtClean="0"/>
              <a:t>屋内運動</a:t>
            </a:r>
            <a:r>
              <a:rPr lang="ja-JP" altLang="en-US" b="1" u="sng" dirty="0"/>
              <a:t>施設を除く。） </a:t>
            </a:r>
            <a:r>
              <a:rPr lang="ja-JP" altLang="en-US" b="1" u="sng" dirty="0" smtClean="0"/>
              <a:t>を除く。</a:t>
            </a:r>
            <a:endParaRPr lang="en-US" altLang="ja-JP" b="1" u="sng" dirty="0"/>
          </a:p>
        </p:txBody>
      </p:sp>
    </p:spTree>
    <p:extLst>
      <p:ext uri="{BB962C8B-B14F-4D97-AF65-F5344CB8AC3E}">
        <p14:creationId xmlns:p14="http://schemas.microsoft.com/office/powerpoint/2010/main" val="4100615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482656" y="713306"/>
            <a:ext cx="11709344" cy="369332"/>
          </a:xfrm>
          <a:prstGeom prst="rect">
            <a:avLst/>
          </a:prstGeom>
          <a:noFill/>
        </p:spPr>
        <p:txBody>
          <a:bodyPr wrap="square" rtlCol="0">
            <a:spAutoFit/>
          </a:bodyPr>
          <a:lstStyle/>
          <a:p>
            <a:pPr indent="-457200"/>
            <a:r>
              <a:rPr lang="ja-JP" altLang="en-US" b="1" dirty="0" smtClean="0"/>
              <a:t>（１）</a:t>
            </a:r>
            <a:r>
              <a:rPr lang="en-US" altLang="ja-JP" b="1" dirty="0" smtClean="0"/>
              <a:t>-2</a:t>
            </a:r>
            <a:r>
              <a:rPr lang="ja-JP" altLang="en-US" b="1" dirty="0" smtClean="0"/>
              <a:t>　特措法による要請を行う施設（床面積の合計が</a:t>
            </a:r>
            <a:r>
              <a:rPr lang="en-US" altLang="ja-JP" b="1" u="sng" dirty="0" smtClean="0"/>
              <a:t>1,000</a:t>
            </a:r>
            <a:r>
              <a:rPr lang="ja-JP" altLang="en-US" b="1" u="sng" dirty="0" smtClean="0"/>
              <a:t>㎡を超える</a:t>
            </a:r>
            <a:r>
              <a:rPr lang="ja-JP" altLang="en-US" b="1" dirty="0" smtClean="0"/>
              <a:t>下記の施設）</a:t>
            </a:r>
            <a:r>
              <a:rPr lang="en-US" altLang="ja-JP" b="1" dirty="0" smtClean="0"/>
              <a:t>※</a:t>
            </a:r>
          </a:p>
        </p:txBody>
      </p:sp>
      <p:sp>
        <p:nvSpPr>
          <p:cNvPr id="5" name="正方形/長方形 4"/>
          <p:cNvSpPr/>
          <p:nvPr/>
        </p:nvSpPr>
        <p:spPr>
          <a:xfrm>
            <a:off x="115554" y="5289255"/>
            <a:ext cx="10489475" cy="369332"/>
          </a:xfrm>
          <a:prstGeom prst="rect">
            <a:avLst/>
          </a:prstGeom>
        </p:spPr>
        <p:txBody>
          <a:bodyPr wrap="square">
            <a:spAutoFit/>
          </a:bodyPr>
          <a:lstStyle/>
          <a:p>
            <a:r>
              <a:rPr lang="ja-JP" altLang="en-US" dirty="0"/>
              <a:t>　</a:t>
            </a:r>
            <a:r>
              <a:rPr lang="en-US" altLang="ja-JP" b="1" u="sng" dirty="0" smtClean="0"/>
              <a:t>※</a:t>
            </a:r>
            <a:r>
              <a:rPr lang="ja-JP" altLang="en-US" b="1" u="sng" dirty="0" smtClean="0"/>
              <a:t>　施設に応じた感染防止対策の徹底が行われている施設を除く。</a:t>
            </a:r>
            <a:endParaRPr lang="en-US" altLang="ja-JP" b="1" u="sng" dirty="0"/>
          </a:p>
        </p:txBody>
      </p:sp>
      <p:graphicFrame>
        <p:nvGraphicFramePr>
          <p:cNvPr id="6" name="表 5"/>
          <p:cNvGraphicFramePr>
            <a:graphicFrameLocks noGrp="1"/>
          </p:cNvGraphicFramePr>
          <p:nvPr>
            <p:extLst>
              <p:ext uri="{D42A27DB-BD31-4B8C-83A1-F6EECF244321}">
                <p14:modId xmlns:p14="http://schemas.microsoft.com/office/powerpoint/2010/main" val="4203721223"/>
              </p:ext>
            </p:extLst>
          </p:nvPr>
        </p:nvGraphicFramePr>
        <p:xfrm>
          <a:off x="261257" y="1252407"/>
          <a:ext cx="11709344" cy="3763730"/>
        </p:xfrm>
        <a:graphic>
          <a:graphicData uri="http://schemas.openxmlformats.org/drawingml/2006/table">
            <a:tbl>
              <a:tblPr firstRow="1" bandRow="1">
                <a:tableStyleId>{5C22544A-7EE6-4342-B048-85BDC9FD1C3A}</a:tableStyleId>
              </a:tblPr>
              <a:tblGrid>
                <a:gridCol w="2144319">
                  <a:extLst>
                    <a:ext uri="{9D8B030D-6E8A-4147-A177-3AD203B41FA5}">
                      <a16:colId xmlns:a16="http://schemas.microsoft.com/office/drawing/2014/main" val="2981670751"/>
                    </a:ext>
                  </a:extLst>
                </a:gridCol>
                <a:gridCol w="6091310">
                  <a:extLst>
                    <a:ext uri="{9D8B030D-6E8A-4147-A177-3AD203B41FA5}">
                      <a16:colId xmlns:a16="http://schemas.microsoft.com/office/drawing/2014/main" val="4254965243"/>
                    </a:ext>
                  </a:extLst>
                </a:gridCol>
                <a:gridCol w="3473715">
                  <a:extLst>
                    <a:ext uri="{9D8B030D-6E8A-4147-A177-3AD203B41FA5}">
                      <a16:colId xmlns:a16="http://schemas.microsoft.com/office/drawing/2014/main" val="2777110259"/>
                    </a:ext>
                  </a:extLst>
                </a:gridCol>
              </a:tblGrid>
              <a:tr h="620105">
                <a:tc>
                  <a:txBody>
                    <a:bodyPr/>
                    <a:lstStyle/>
                    <a:p>
                      <a:pPr algn="ctr"/>
                      <a:r>
                        <a:rPr kumimoji="1" lang="ja-JP" altLang="en-US" sz="1700" b="1" dirty="0" smtClean="0">
                          <a:latin typeface="+mn-lt"/>
                        </a:rPr>
                        <a:t>施設の種類</a:t>
                      </a:r>
                      <a:endParaRPr kumimoji="1" lang="ja-JP" altLang="en-US" sz="1700" b="1" dirty="0">
                        <a:latin typeface="+mn-lt"/>
                      </a:endParaRPr>
                    </a:p>
                  </a:txBody>
                  <a:tcPr anchor="ctr">
                    <a:solidFill>
                      <a:srgbClr val="00B0F0"/>
                    </a:solidFill>
                  </a:tcPr>
                </a:tc>
                <a:tc>
                  <a:txBody>
                    <a:bodyPr/>
                    <a:lstStyle/>
                    <a:p>
                      <a:pPr algn="ctr"/>
                      <a:r>
                        <a:rPr kumimoji="1" lang="ja-JP" altLang="en-US" sz="1700" b="1" dirty="0" smtClean="0">
                          <a:latin typeface="+mn-lt"/>
                        </a:rPr>
                        <a:t>内訳</a:t>
                      </a:r>
                      <a:endParaRPr kumimoji="1" lang="ja-JP" altLang="en-US" sz="1700" b="1" dirty="0">
                        <a:latin typeface="+mn-lt"/>
                      </a:endParaRPr>
                    </a:p>
                  </a:txBody>
                  <a:tcPr anchor="ctr">
                    <a:solidFill>
                      <a:srgbClr val="00B0F0"/>
                    </a:solidFill>
                  </a:tcPr>
                </a:tc>
                <a:tc>
                  <a:txBody>
                    <a:bodyPr/>
                    <a:lstStyle/>
                    <a:p>
                      <a:pPr algn="ctr"/>
                      <a:r>
                        <a:rPr kumimoji="1" lang="ja-JP" altLang="en-US" sz="1700" b="1" dirty="0" smtClean="0">
                          <a:latin typeface="+mn-lt"/>
                        </a:rPr>
                        <a:t>要請内容</a:t>
                      </a:r>
                      <a:endParaRPr kumimoji="1" lang="ja-JP" altLang="en-US" sz="1700" b="1" dirty="0">
                        <a:latin typeface="+mn-lt"/>
                      </a:endParaRPr>
                    </a:p>
                  </a:txBody>
                  <a:tcPr anchor="ctr">
                    <a:solidFill>
                      <a:srgbClr val="00B0F0"/>
                    </a:solidFill>
                  </a:tcPr>
                </a:tc>
                <a:extLst>
                  <a:ext uri="{0D108BD9-81ED-4DB2-BD59-A6C34878D82A}">
                    <a16:rowId xmlns:a16="http://schemas.microsoft.com/office/drawing/2014/main" val="3704906679"/>
                  </a:ext>
                </a:extLst>
              </a:tr>
              <a:tr h="658580">
                <a:tc>
                  <a:txBody>
                    <a:bodyPr/>
                    <a:lstStyle/>
                    <a:p>
                      <a:r>
                        <a:rPr kumimoji="1" lang="ja-JP" altLang="en-US" sz="1700" b="1" dirty="0" smtClean="0">
                          <a:latin typeface="+mn-lt"/>
                        </a:rPr>
                        <a:t>①学習塾等</a:t>
                      </a:r>
                      <a:endParaRPr kumimoji="1" lang="ja-JP" altLang="en-US" sz="1700" b="1" dirty="0">
                        <a:latin typeface="+mn-lt"/>
                      </a:endParaRPr>
                    </a:p>
                  </a:txBody>
                  <a:tcPr anchor="ctr">
                    <a:solidFill>
                      <a:schemeClr val="accent1">
                        <a:lumMod val="60000"/>
                        <a:lumOff val="40000"/>
                      </a:schemeClr>
                    </a:solidFill>
                  </a:tcPr>
                </a:tc>
                <a:tc>
                  <a:txBody>
                    <a:bodyPr/>
                    <a:lstStyle/>
                    <a:p>
                      <a:r>
                        <a:rPr kumimoji="1" lang="ja-JP" altLang="en-US" sz="1700" b="1" dirty="0" smtClean="0">
                          <a:latin typeface="+mn-lt"/>
                        </a:rPr>
                        <a:t>自動車教習所、学習塾等</a:t>
                      </a:r>
                      <a:endParaRPr kumimoji="1" lang="ja-JP" altLang="en-US" sz="1700" b="1" dirty="0">
                        <a:latin typeface="+mn-lt"/>
                      </a:endParaRPr>
                    </a:p>
                  </a:txBody>
                  <a:tcPr anchor="ctr">
                    <a:solidFill>
                      <a:schemeClr val="accent1">
                        <a:lumMod val="60000"/>
                        <a:lumOff val="40000"/>
                      </a:schemeClr>
                    </a:solidFill>
                  </a:tcPr>
                </a:tc>
                <a:tc rowSpan="4">
                  <a:txBody>
                    <a:bodyPr/>
                    <a:lstStyle/>
                    <a:p>
                      <a:pPr algn="ctr"/>
                      <a:r>
                        <a:rPr kumimoji="1" lang="ja-JP" altLang="en-US" sz="1700" b="1" dirty="0" smtClean="0">
                          <a:latin typeface="+mn-lt"/>
                        </a:rPr>
                        <a:t>施設の使用制限等の要請</a:t>
                      </a:r>
                      <a:endParaRPr kumimoji="1" lang="en-US" altLang="ja-JP" sz="1700" b="1" dirty="0" smtClean="0">
                        <a:latin typeface="+mn-lt"/>
                      </a:endParaRPr>
                    </a:p>
                    <a:p>
                      <a:pPr algn="ctr"/>
                      <a:r>
                        <a:rPr kumimoji="1" lang="ja-JP" altLang="en-US" sz="1700" b="1" dirty="0" smtClean="0">
                          <a:latin typeface="+mn-lt"/>
                        </a:rPr>
                        <a:t>（特措法第</a:t>
                      </a:r>
                      <a:r>
                        <a:rPr kumimoji="1" lang="en-US" altLang="ja-JP" sz="1700" b="1" dirty="0" smtClean="0">
                          <a:latin typeface="+mn-lt"/>
                        </a:rPr>
                        <a:t>24</a:t>
                      </a:r>
                      <a:r>
                        <a:rPr kumimoji="1" lang="ja-JP" altLang="en-US" sz="1700" b="1" dirty="0" smtClean="0">
                          <a:latin typeface="+mn-lt"/>
                        </a:rPr>
                        <a:t>条第９項）</a:t>
                      </a:r>
                      <a:endParaRPr kumimoji="1" lang="en-US" altLang="ja-JP" sz="1700" b="1" dirty="0" smtClean="0">
                        <a:latin typeface="+mn-lt"/>
                      </a:endParaRPr>
                    </a:p>
                    <a:p>
                      <a:endParaRPr kumimoji="1" lang="en-US" altLang="ja-JP" sz="1700" b="1" dirty="0" smtClean="0">
                        <a:latin typeface="+mn-lt"/>
                      </a:endParaRPr>
                    </a:p>
                  </a:txBody>
                  <a:tcPr anchor="ctr">
                    <a:solidFill>
                      <a:schemeClr val="accent1">
                        <a:lumMod val="60000"/>
                        <a:lumOff val="40000"/>
                      </a:schemeClr>
                    </a:solidFill>
                  </a:tcPr>
                </a:tc>
                <a:extLst>
                  <a:ext uri="{0D108BD9-81ED-4DB2-BD59-A6C34878D82A}">
                    <a16:rowId xmlns:a16="http://schemas.microsoft.com/office/drawing/2014/main" val="3922896712"/>
                  </a:ext>
                </a:extLst>
              </a:tr>
              <a:tr h="620105">
                <a:tc>
                  <a:txBody>
                    <a:bodyPr/>
                    <a:lstStyle/>
                    <a:p>
                      <a:r>
                        <a:rPr kumimoji="1" lang="ja-JP" altLang="en-US" sz="1700" b="1" dirty="0" smtClean="0">
                          <a:latin typeface="+mn-lt"/>
                        </a:rPr>
                        <a:t>②博物館等</a:t>
                      </a:r>
                      <a:endParaRPr kumimoji="1" lang="ja-JP" altLang="en-US" sz="1700" b="1" dirty="0">
                        <a:latin typeface="+mn-lt"/>
                      </a:endParaRPr>
                    </a:p>
                  </a:txBody>
                  <a:tcPr anchor="ctr">
                    <a:solidFill>
                      <a:schemeClr val="accent1">
                        <a:lumMod val="20000"/>
                        <a:lumOff val="80000"/>
                      </a:schemeClr>
                    </a:solidFill>
                  </a:tcPr>
                </a:tc>
                <a:tc>
                  <a:txBody>
                    <a:bodyPr/>
                    <a:lstStyle/>
                    <a:p>
                      <a:r>
                        <a:rPr kumimoji="1" lang="ja-JP" altLang="en-US" sz="1700" b="1" dirty="0" smtClean="0">
                          <a:latin typeface="+mn-lt"/>
                        </a:rPr>
                        <a:t>博物館、美術館、図書館</a:t>
                      </a:r>
                      <a:endParaRPr kumimoji="1" lang="ja-JP" altLang="en-US" sz="1700" b="1" dirty="0">
                        <a:latin typeface="+mn-lt"/>
                      </a:endParaRPr>
                    </a:p>
                  </a:txBody>
                  <a:tcPr anchor="ctr">
                    <a:solidFill>
                      <a:schemeClr val="accent1">
                        <a:lumMod val="20000"/>
                        <a:lumOff val="80000"/>
                      </a:schemeClr>
                    </a:solidFill>
                  </a:tcPr>
                </a:tc>
                <a:tc vMerge="1">
                  <a:txBody>
                    <a:bodyPr/>
                    <a:lstStyle/>
                    <a:p>
                      <a:endParaRPr kumimoji="1" lang="ja-JP" altLang="en-US" dirty="0"/>
                    </a:p>
                  </a:txBody>
                  <a:tcPr/>
                </a:tc>
                <a:extLst>
                  <a:ext uri="{0D108BD9-81ED-4DB2-BD59-A6C34878D82A}">
                    <a16:rowId xmlns:a16="http://schemas.microsoft.com/office/drawing/2014/main" val="1733017947"/>
                  </a:ext>
                </a:extLst>
              </a:tr>
              <a:tr h="1167470">
                <a:tc>
                  <a:txBody>
                    <a:bodyPr/>
                    <a:lstStyle/>
                    <a:p>
                      <a:r>
                        <a:rPr kumimoji="1" lang="ja-JP" altLang="en-US" sz="1700" b="1" dirty="0" smtClean="0">
                          <a:latin typeface="+mn-lt"/>
                        </a:rPr>
                        <a:t>③商業施設</a:t>
                      </a:r>
                      <a:endParaRPr kumimoji="1" lang="ja-JP" altLang="en-US" sz="1700" b="1" dirty="0">
                        <a:latin typeface="+mn-lt"/>
                      </a:endParaRPr>
                    </a:p>
                  </a:txBody>
                  <a:tcPr anchor="ctr">
                    <a:solidFill>
                      <a:schemeClr val="accent1">
                        <a:lumMod val="60000"/>
                        <a:lumOff val="40000"/>
                      </a:schemeClr>
                    </a:solidFill>
                  </a:tcPr>
                </a:tc>
                <a:tc>
                  <a:txBody>
                    <a:bodyPr/>
                    <a:lstStyle/>
                    <a:p>
                      <a:r>
                        <a:rPr kumimoji="1" lang="ja-JP" altLang="en-US" sz="1700" b="1" dirty="0" smtClean="0">
                          <a:latin typeface="+mn-lt"/>
                        </a:rPr>
                        <a:t>生活必需物資の小売関係等以外の店舗、</a:t>
                      </a:r>
                      <a:endParaRPr kumimoji="1" lang="en-US" altLang="ja-JP" sz="1700" b="1" dirty="0" smtClean="0">
                        <a:latin typeface="+mn-lt"/>
                      </a:endParaRPr>
                    </a:p>
                    <a:p>
                      <a:r>
                        <a:rPr kumimoji="1" lang="ja-JP" altLang="en-US" sz="1700" b="1" dirty="0" smtClean="0">
                          <a:latin typeface="+mn-lt"/>
                        </a:rPr>
                        <a:t>生活必需サービス以外のサービス業を営む店舗</a:t>
                      </a:r>
                      <a:endParaRPr kumimoji="1" lang="ja-JP" altLang="en-US" sz="1700" b="1" dirty="0">
                        <a:latin typeface="+mn-lt"/>
                      </a:endParaRPr>
                    </a:p>
                  </a:txBody>
                  <a:tcPr anchor="ctr">
                    <a:solidFill>
                      <a:schemeClr val="accent1">
                        <a:lumMod val="60000"/>
                        <a:lumOff val="40000"/>
                      </a:schemeClr>
                    </a:solidFill>
                  </a:tcPr>
                </a:tc>
                <a:tc vMerge="1">
                  <a:txBody>
                    <a:bodyPr/>
                    <a:lstStyle/>
                    <a:p>
                      <a:endParaRPr kumimoji="1" lang="ja-JP" altLang="en-US" dirty="0"/>
                    </a:p>
                  </a:txBody>
                  <a:tcPr/>
                </a:tc>
                <a:extLst>
                  <a:ext uri="{0D108BD9-81ED-4DB2-BD59-A6C34878D82A}">
                    <a16:rowId xmlns:a16="http://schemas.microsoft.com/office/drawing/2014/main" val="574681455"/>
                  </a:ext>
                </a:extLst>
              </a:tr>
              <a:tr h="697470">
                <a:tc>
                  <a:txBody>
                    <a:bodyPr/>
                    <a:lstStyle/>
                    <a:p>
                      <a:r>
                        <a:rPr kumimoji="1" lang="ja-JP" altLang="en-US" sz="1700" b="1" dirty="0" smtClean="0">
                          <a:latin typeface="+mn-lt"/>
                        </a:rPr>
                        <a:t>④ホテル又は旅館</a:t>
                      </a:r>
                      <a:endParaRPr kumimoji="1" lang="ja-JP" altLang="en-US" sz="1700" b="1" dirty="0">
                        <a:latin typeface="+mn-lt"/>
                      </a:endParaRPr>
                    </a:p>
                  </a:txBody>
                  <a:tcPr anchor="ctr">
                    <a:solidFill>
                      <a:schemeClr val="accent1">
                        <a:lumMod val="20000"/>
                        <a:lumOff val="80000"/>
                      </a:schemeClr>
                    </a:solidFill>
                  </a:tcPr>
                </a:tc>
                <a:tc>
                  <a:txBody>
                    <a:bodyPr/>
                    <a:lstStyle/>
                    <a:p>
                      <a:r>
                        <a:rPr kumimoji="1" lang="ja-JP" altLang="en-US" sz="1700" b="1" dirty="0" smtClean="0">
                          <a:latin typeface="+mn-lt"/>
                        </a:rPr>
                        <a:t>ホテル又は旅館（集会の用に供する部分に限る。）</a:t>
                      </a:r>
                      <a:endParaRPr kumimoji="1" lang="ja-JP" altLang="en-US" sz="1700" b="1" dirty="0">
                        <a:latin typeface="+mn-lt"/>
                      </a:endParaRPr>
                    </a:p>
                  </a:txBody>
                  <a:tcPr anchor="ctr">
                    <a:solidFill>
                      <a:schemeClr val="accent1">
                        <a:lumMod val="20000"/>
                        <a:lumOff val="80000"/>
                      </a:schemeClr>
                    </a:solidFill>
                  </a:tcPr>
                </a:tc>
                <a:tc vMerge="1">
                  <a:txBody>
                    <a:bodyPr/>
                    <a:lstStyle/>
                    <a:p>
                      <a:endParaRPr kumimoji="1" lang="ja-JP" altLang="en-US"/>
                    </a:p>
                  </a:txBody>
                  <a:tcPr/>
                </a:tc>
                <a:extLst>
                  <a:ext uri="{0D108BD9-81ED-4DB2-BD59-A6C34878D82A}">
                    <a16:rowId xmlns:a16="http://schemas.microsoft.com/office/drawing/2014/main" val="1300853323"/>
                  </a:ext>
                </a:extLst>
              </a:tr>
            </a:tbl>
          </a:graphicData>
        </a:graphic>
      </p:graphicFrame>
    </p:spTree>
    <p:extLst>
      <p:ext uri="{BB962C8B-B14F-4D97-AF65-F5344CB8AC3E}">
        <p14:creationId xmlns:p14="http://schemas.microsoft.com/office/powerpoint/2010/main" val="20400583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482656" y="683515"/>
            <a:ext cx="11709344" cy="369332"/>
          </a:xfrm>
          <a:prstGeom prst="rect">
            <a:avLst/>
          </a:prstGeom>
          <a:noFill/>
        </p:spPr>
        <p:txBody>
          <a:bodyPr wrap="square" rtlCol="0">
            <a:spAutoFit/>
          </a:bodyPr>
          <a:lstStyle/>
          <a:p>
            <a:pPr indent="-457200"/>
            <a:r>
              <a:rPr lang="ja-JP" altLang="en-US" b="1" dirty="0" smtClean="0"/>
              <a:t>（２）</a:t>
            </a:r>
            <a:r>
              <a:rPr lang="en-US" altLang="ja-JP" b="1" dirty="0" smtClean="0"/>
              <a:t>-1</a:t>
            </a:r>
            <a:r>
              <a:rPr lang="ja-JP" altLang="en-US" b="1" dirty="0" smtClean="0"/>
              <a:t>　特措法によらない協力依頼を行う施設（床面積の合計が</a:t>
            </a:r>
            <a:r>
              <a:rPr lang="en-US" altLang="ja-JP" b="1" u="sng" dirty="0" smtClean="0"/>
              <a:t>1,000</a:t>
            </a:r>
            <a:r>
              <a:rPr lang="ja-JP" altLang="en-US" b="1" u="sng" dirty="0" smtClean="0"/>
              <a:t>㎡以下</a:t>
            </a:r>
            <a:r>
              <a:rPr lang="ja-JP" altLang="en-US" b="1" dirty="0" smtClean="0"/>
              <a:t>の下記の施設）</a:t>
            </a:r>
            <a:r>
              <a:rPr lang="en-US" altLang="ja-JP" b="1" dirty="0" smtClean="0"/>
              <a:t>※</a:t>
            </a:r>
          </a:p>
        </p:txBody>
      </p:sp>
      <p:graphicFrame>
        <p:nvGraphicFramePr>
          <p:cNvPr id="63" name="表 62"/>
          <p:cNvGraphicFramePr>
            <a:graphicFrameLocks noGrp="1"/>
          </p:cNvGraphicFramePr>
          <p:nvPr>
            <p:extLst>
              <p:ext uri="{D42A27DB-BD31-4B8C-83A1-F6EECF244321}">
                <p14:modId xmlns:p14="http://schemas.microsoft.com/office/powerpoint/2010/main" val="1140043616"/>
              </p:ext>
            </p:extLst>
          </p:nvPr>
        </p:nvGraphicFramePr>
        <p:xfrm>
          <a:off x="261257" y="1252407"/>
          <a:ext cx="11709344" cy="3711478"/>
        </p:xfrm>
        <a:graphic>
          <a:graphicData uri="http://schemas.openxmlformats.org/drawingml/2006/table">
            <a:tbl>
              <a:tblPr firstRow="1" bandRow="1">
                <a:tableStyleId>{5C22544A-7EE6-4342-B048-85BDC9FD1C3A}</a:tableStyleId>
              </a:tblPr>
              <a:tblGrid>
                <a:gridCol w="2144319">
                  <a:extLst>
                    <a:ext uri="{9D8B030D-6E8A-4147-A177-3AD203B41FA5}">
                      <a16:colId xmlns:a16="http://schemas.microsoft.com/office/drawing/2014/main" val="2981670751"/>
                    </a:ext>
                  </a:extLst>
                </a:gridCol>
                <a:gridCol w="6091310">
                  <a:extLst>
                    <a:ext uri="{9D8B030D-6E8A-4147-A177-3AD203B41FA5}">
                      <a16:colId xmlns:a16="http://schemas.microsoft.com/office/drawing/2014/main" val="4254965243"/>
                    </a:ext>
                  </a:extLst>
                </a:gridCol>
                <a:gridCol w="3473715">
                  <a:extLst>
                    <a:ext uri="{9D8B030D-6E8A-4147-A177-3AD203B41FA5}">
                      <a16:colId xmlns:a16="http://schemas.microsoft.com/office/drawing/2014/main" val="2777110259"/>
                    </a:ext>
                  </a:extLst>
                </a:gridCol>
              </a:tblGrid>
              <a:tr h="605041">
                <a:tc>
                  <a:txBody>
                    <a:bodyPr/>
                    <a:lstStyle/>
                    <a:p>
                      <a:pPr algn="ctr"/>
                      <a:r>
                        <a:rPr kumimoji="1" lang="ja-JP" altLang="en-US" sz="1700" b="1" dirty="0" smtClean="0">
                          <a:latin typeface="+mn-lt"/>
                        </a:rPr>
                        <a:t>施設の種類</a:t>
                      </a:r>
                      <a:endParaRPr kumimoji="1" lang="ja-JP" altLang="en-US" sz="1700" b="1" dirty="0">
                        <a:latin typeface="+mn-lt"/>
                      </a:endParaRPr>
                    </a:p>
                  </a:txBody>
                  <a:tcPr anchor="ctr">
                    <a:solidFill>
                      <a:srgbClr val="00B0F0"/>
                    </a:solidFill>
                  </a:tcPr>
                </a:tc>
                <a:tc>
                  <a:txBody>
                    <a:bodyPr/>
                    <a:lstStyle/>
                    <a:p>
                      <a:pPr algn="ctr"/>
                      <a:r>
                        <a:rPr kumimoji="1" lang="ja-JP" altLang="en-US" sz="1700" b="1" dirty="0" smtClean="0">
                          <a:latin typeface="+mn-lt"/>
                        </a:rPr>
                        <a:t>内訳</a:t>
                      </a:r>
                      <a:endParaRPr kumimoji="1" lang="ja-JP" altLang="en-US" sz="1700" b="1" dirty="0">
                        <a:latin typeface="+mn-lt"/>
                      </a:endParaRPr>
                    </a:p>
                  </a:txBody>
                  <a:tcPr anchor="ctr">
                    <a:solidFill>
                      <a:srgbClr val="00B0F0"/>
                    </a:solidFill>
                  </a:tcPr>
                </a:tc>
                <a:tc>
                  <a:txBody>
                    <a:bodyPr/>
                    <a:lstStyle/>
                    <a:p>
                      <a:pPr algn="ctr"/>
                      <a:r>
                        <a:rPr kumimoji="1" lang="ja-JP" altLang="en-US" sz="1700" b="1" dirty="0" smtClean="0">
                          <a:latin typeface="+mn-lt"/>
                        </a:rPr>
                        <a:t>要請内容</a:t>
                      </a:r>
                      <a:endParaRPr kumimoji="1" lang="ja-JP" altLang="en-US" sz="1700" b="1" dirty="0">
                        <a:latin typeface="+mn-lt"/>
                      </a:endParaRPr>
                    </a:p>
                  </a:txBody>
                  <a:tcPr anchor="ctr">
                    <a:solidFill>
                      <a:srgbClr val="00B0F0"/>
                    </a:solidFill>
                  </a:tcPr>
                </a:tc>
                <a:extLst>
                  <a:ext uri="{0D108BD9-81ED-4DB2-BD59-A6C34878D82A}">
                    <a16:rowId xmlns:a16="http://schemas.microsoft.com/office/drawing/2014/main" val="3704906679"/>
                  </a:ext>
                </a:extLst>
              </a:tr>
              <a:tr h="6817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700" b="1" dirty="0" smtClean="0">
                          <a:latin typeface="+mn-lt"/>
                        </a:rPr>
                        <a:t>①学習塾等</a:t>
                      </a:r>
                    </a:p>
                  </a:txBody>
                  <a:tcPr anchor="ctr">
                    <a:solidFill>
                      <a:schemeClr val="accent1">
                        <a:lumMod val="60000"/>
                        <a:lumOff val="40000"/>
                      </a:schemeClr>
                    </a:solidFill>
                  </a:tcPr>
                </a:tc>
                <a:tc>
                  <a:txBody>
                    <a:bodyPr/>
                    <a:lstStyle/>
                    <a:p>
                      <a:r>
                        <a:rPr kumimoji="1" lang="ja-JP" altLang="en-US" sz="1700" b="1" dirty="0" smtClean="0">
                          <a:latin typeface="+mn-lt"/>
                        </a:rPr>
                        <a:t>自動車教習所、学習塾等</a:t>
                      </a:r>
                      <a:endParaRPr kumimoji="1" lang="ja-JP" altLang="en-US" sz="1700" b="1" dirty="0">
                        <a:latin typeface="+mn-lt"/>
                      </a:endParaRPr>
                    </a:p>
                  </a:txBody>
                  <a:tcPr anchor="ctr">
                    <a:solidFill>
                      <a:schemeClr val="accent1">
                        <a:lumMod val="60000"/>
                        <a:lumOff val="40000"/>
                      </a:schemeClr>
                    </a:solidFill>
                  </a:tcPr>
                </a:tc>
                <a:tc rowSpan="4">
                  <a:txBody>
                    <a:bodyPr/>
                    <a:lstStyle/>
                    <a:p>
                      <a:r>
                        <a:rPr kumimoji="1" lang="ja-JP" altLang="en-US" sz="1700" b="1" dirty="0" smtClean="0">
                          <a:latin typeface="+mn-lt"/>
                        </a:rPr>
                        <a:t>特措法によらず、施設の使用制限等の協力を依頼</a:t>
                      </a:r>
                      <a:endParaRPr kumimoji="1" lang="en-US" altLang="ja-JP" sz="1700" b="1" dirty="0" smtClean="0">
                        <a:latin typeface="+mn-lt"/>
                      </a:endParaRPr>
                    </a:p>
                    <a:p>
                      <a:endParaRPr kumimoji="1" lang="en-US" altLang="ja-JP" sz="1700" b="1" dirty="0" smtClean="0">
                        <a:latin typeface="+mn-lt"/>
                      </a:endParaRPr>
                    </a:p>
                    <a:p>
                      <a:r>
                        <a:rPr kumimoji="1" lang="ja-JP" altLang="en-US" sz="1700" b="1" dirty="0" smtClean="0">
                          <a:latin typeface="+mn-lt"/>
                        </a:rPr>
                        <a:t>⇒床面積の合計が</a:t>
                      </a:r>
                      <a:r>
                        <a:rPr kumimoji="1" lang="en-US" altLang="ja-JP" sz="1700" b="1" dirty="0" smtClean="0">
                          <a:latin typeface="+mn-lt"/>
                        </a:rPr>
                        <a:t>1,000</a:t>
                      </a:r>
                      <a:r>
                        <a:rPr kumimoji="1" lang="ja-JP" altLang="en-US" sz="1700" b="1" dirty="0" smtClean="0">
                          <a:latin typeface="+mn-lt"/>
                        </a:rPr>
                        <a:t>㎡超の施設に対する施設の使用休止要請（休業要請）の趣旨に基づき、適切な対応について協力を依頼</a:t>
                      </a:r>
                      <a:endParaRPr kumimoji="1" lang="en-US" altLang="ja-JP" sz="1700" b="1" dirty="0" smtClean="0">
                        <a:latin typeface="+mn-lt"/>
                      </a:endParaRPr>
                    </a:p>
                  </a:txBody>
                  <a:tcPr anchor="ctr">
                    <a:solidFill>
                      <a:schemeClr val="accent1">
                        <a:lumMod val="60000"/>
                        <a:lumOff val="40000"/>
                      </a:schemeClr>
                    </a:solidFill>
                  </a:tcPr>
                </a:tc>
                <a:extLst>
                  <a:ext uri="{0D108BD9-81ED-4DB2-BD59-A6C34878D82A}">
                    <a16:rowId xmlns:a16="http://schemas.microsoft.com/office/drawing/2014/main" val="2850888668"/>
                  </a:ext>
                </a:extLst>
              </a:tr>
              <a:tr h="605041">
                <a:tc>
                  <a:txBody>
                    <a:bodyPr/>
                    <a:lstStyle/>
                    <a:p>
                      <a:r>
                        <a:rPr kumimoji="1" lang="ja-JP" altLang="en-US" sz="1700" b="1" dirty="0" smtClean="0">
                          <a:latin typeface="+mn-lt"/>
                        </a:rPr>
                        <a:t>②博物館等</a:t>
                      </a:r>
                      <a:endParaRPr kumimoji="1" lang="ja-JP" altLang="en-US" sz="1700" b="1" dirty="0">
                        <a:latin typeface="+mn-lt"/>
                      </a:endParaRPr>
                    </a:p>
                  </a:txBody>
                  <a:tcPr anchor="ctr">
                    <a:solidFill>
                      <a:schemeClr val="accent1">
                        <a:lumMod val="20000"/>
                        <a:lumOff val="80000"/>
                      </a:schemeClr>
                    </a:solidFill>
                  </a:tcPr>
                </a:tc>
                <a:tc>
                  <a:txBody>
                    <a:bodyPr/>
                    <a:lstStyle/>
                    <a:p>
                      <a:r>
                        <a:rPr kumimoji="1" lang="ja-JP" altLang="en-US" sz="1700" b="1" dirty="0" smtClean="0">
                          <a:latin typeface="+mn-lt"/>
                        </a:rPr>
                        <a:t>博物館、美術館、図書館</a:t>
                      </a:r>
                      <a:endParaRPr kumimoji="1" lang="ja-JP" altLang="en-US" sz="1700" b="1" dirty="0">
                        <a:latin typeface="+mn-lt"/>
                      </a:endParaRPr>
                    </a:p>
                  </a:txBody>
                  <a:tcPr anchor="ctr">
                    <a:solidFill>
                      <a:schemeClr val="accent1">
                        <a:lumMod val="20000"/>
                        <a:lumOff val="80000"/>
                      </a:schemeClr>
                    </a:solidFill>
                  </a:tcPr>
                </a:tc>
                <a:tc vMerge="1">
                  <a:txBody>
                    <a:bodyPr/>
                    <a:lstStyle/>
                    <a:p>
                      <a:endParaRPr kumimoji="1" lang="en-US" altLang="ja-JP" sz="1700" b="1" dirty="0" smtClean="0">
                        <a:latin typeface="+mn-lt"/>
                      </a:endParaRPr>
                    </a:p>
                  </a:txBody>
                  <a:tcPr anchor="ctr">
                    <a:solidFill>
                      <a:schemeClr val="accent1">
                        <a:lumMod val="60000"/>
                        <a:lumOff val="40000"/>
                      </a:schemeClr>
                    </a:solidFill>
                  </a:tcPr>
                </a:tc>
                <a:extLst>
                  <a:ext uri="{0D108BD9-81ED-4DB2-BD59-A6C34878D82A}">
                    <a16:rowId xmlns:a16="http://schemas.microsoft.com/office/drawing/2014/main" val="1733017947"/>
                  </a:ext>
                </a:extLst>
              </a:tr>
              <a:tr h="1139111">
                <a:tc>
                  <a:txBody>
                    <a:bodyPr/>
                    <a:lstStyle/>
                    <a:p>
                      <a:r>
                        <a:rPr kumimoji="1" lang="ja-JP" altLang="en-US" sz="1700" b="1" dirty="0" smtClean="0">
                          <a:latin typeface="+mn-lt"/>
                        </a:rPr>
                        <a:t>③商業施設</a:t>
                      </a:r>
                      <a:endParaRPr kumimoji="1" lang="ja-JP" altLang="en-US" sz="1700" b="1" dirty="0">
                        <a:latin typeface="+mn-lt"/>
                      </a:endParaRPr>
                    </a:p>
                  </a:txBody>
                  <a:tcPr anchor="ctr">
                    <a:solidFill>
                      <a:schemeClr val="accent1">
                        <a:lumMod val="60000"/>
                        <a:lumOff val="40000"/>
                      </a:schemeClr>
                    </a:solidFill>
                  </a:tcPr>
                </a:tc>
                <a:tc>
                  <a:txBody>
                    <a:bodyPr/>
                    <a:lstStyle/>
                    <a:p>
                      <a:r>
                        <a:rPr kumimoji="1" lang="ja-JP" altLang="en-US" sz="1700" b="1" dirty="0" smtClean="0">
                          <a:latin typeface="+mn-lt"/>
                        </a:rPr>
                        <a:t>生活必需物資の小売関係等以外の店舗、</a:t>
                      </a:r>
                      <a:endParaRPr kumimoji="1" lang="en-US" altLang="ja-JP" sz="1700" b="1" dirty="0" smtClean="0">
                        <a:latin typeface="+mn-lt"/>
                      </a:endParaRPr>
                    </a:p>
                    <a:p>
                      <a:r>
                        <a:rPr kumimoji="1" lang="ja-JP" altLang="en-US" sz="1700" b="1" dirty="0" smtClean="0">
                          <a:latin typeface="+mn-lt"/>
                        </a:rPr>
                        <a:t>生活必需サービス以外のサービス業を営む店舗</a:t>
                      </a:r>
                      <a:endParaRPr kumimoji="1" lang="ja-JP" altLang="en-US" sz="1700" b="1" dirty="0">
                        <a:latin typeface="+mn-lt"/>
                      </a:endParaRPr>
                    </a:p>
                  </a:txBody>
                  <a:tcPr anchor="ctr">
                    <a:solidFill>
                      <a:schemeClr val="accent1">
                        <a:lumMod val="60000"/>
                        <a:lumOff val="40000"/>
                      </a:schemeClr>
                    </a:solidFill>
                  </a:tcPr>
                </a:tc>
                <a:tc vMerge="1">
                  <a:txBody>
                    <a:bodyPr/>
                    <a:lstStyle/>
                    <a:p>
                      <a:endParaRPr kumimoji="1" lang="ja-JP" altLang="en-US" dirty="0"/>
                    </a:p>
                  </a:txBody>
                  <a:tcPr/>
                </a:tc>
                <a:extLst>
                  <a:ext uri="{0D108BD9-81ED-4DB2-BD59-A6C34878D82A}">
                    <a16:rowId xmlns:a16="http://schemas.microsoft.com/office/drawing/2014/main" val="574681455"/>
                  </a:ext>
                </a:extLst>
              </a:tr>
              <a:tr h="680528">
                <a:tc>
                  <a:txBody>
                    <a:bodyPr/>
                    <a:lstStyle/>
                    <a:p>
                      <a:r>
                        <a:rPr kumimoji="1" lang="ja-JP" altLang="en-US" sz="1700" b="1" dirty="0" smtClean="0">
                          <a:latin typeface="+mn-lt"/>
                        </a:rPr>
                        <a:t>④ホテル又は旅館</a:t>
                      </a:r>
                      <a:endParaRPr kumimoji="1" lang="ja-JP" altLang="en-US" sz="1700" b="1" dirty="0">
                        <a:latin typeface="+mn-lt"/>
                      </a:endParaRPr>
                    </a:p>
                  </a:txBody>
                  <a:tcPr anchor="ctr">
                    <a:solidFill>
                      <a:schemeClr val="accent1">
                        <a:lumMod val="20000"/>
                        <a:lumOff val="80000"/>
                      </a:schemeClr>
                    </a:solidFill>
                  </a:tcPr>
                </a:tc>
                <a:tc>
                  <a:txBody>
                    <a:bodyPr/>
                    <a:lstStyle/>
                    <a:p>
                      <a:r>
                        <a:rPr kumimoji="1" lang="ja-JP" altLang="en-US" sz="1700" b="1" dirty="0" smtClean="0">
                          <a:latin typeface="+mn-lt"/>
                        </a:rPr>
                        <a:t>ホテル又は旅館（集会の用に供する部分に限る。）</a:t>
                      </a:r>
                      <a:endParaRPr kumimoji="1" lang="ja-JP" altLang="en-US" sz="1700" b="1" dirty="0">
                        <a:latin typeface="+mn-lt"/>
                      </a:endParaRPr>
                    </a:p>
                  </a:txBody>
                  <a:tcPr anchor="ctr">
                    <a:solidFill>
                      <a:schemeClr val="accent1">
                        <a:lumMod val="20000"/>
                        <a:lumOff val="80000"/>
                      </a:schemeClr>
                    </a:solidFill>
                  </a:tcPr>
                </a:tc>
                <a:tc vMerge="1">
                  <a:txBody>
                    <a:bodyPr/>
                    <a:lstStyle/>
                    <a:p>
                      <a:endParaRPr kumimoji="1" lang="ja-JP" altLang="en-US"/>
                    </a:p>
                  </a:txBody>
                  <a:tcPr/>
                </a:tc>
                <a:extLst>
                  <a:ext uri="{0D108BD9-81ED-4DB2-BD59-A6C34878D82A}">
                    <a16:rowId xmlns:a16="http://schemas.microsoft.com/office/drawing/2014/main" val="1300853323"/>
                  </a:ext>
                </a:extLst>
              </a:tr>
            </a:tbl>
          </a:graphicData>
        </a:graphic>
      </p:graphicFrame>
      <p:sp>
        <p:nvSpPr>
          <p:cNvPr id="4" name="正方形/長方形 3"/>
          <p:cNvSpPr/>
          <p:nvPr/>
        </p:nvSpPr>
        <p:spPr>
          <a:xfrm>
            <a:off x="102490" y="5406820"/>
            <a:ext cx="10489475" cy="369332"/>
          </a:xfrm>
          <a:prstGeom prst="rect">
            <a:avLst/>
          </a:prstGeom>
        </p:spPr>
        <p:txBody>
          <a:bodyPr wrap="square">
            <a:spAutoFit/>
          </a:bodyPr>
          <a:lstStyle/>
          <a:p>
            <a:r>
              <a:rPr lang="ja-JP" altLang="en-US" dirty="0"/>
              <a:t>　</a:t>
            </a:r>
            <a:r>
              <a:rPr lang="en-US" altLang="ja-JP" b="1" u="sng" dirty="0" smtClean="0"/>
              <a:t>※</a:t>
            </a:r>
            <a:r>
              <a:rPr lang="ja-JP" altLang="en-US" b="1" u="sng" dirty="0" smtClean="0"/>
              <a:t>　施設に応じた感染防止対策の徹底が行われている施設を除く。</a:t>
            </a:r>
            <a:endParaRPr lang="en-US" altLang="ja-JP" b="1" u="sng" dirty="0"/>
          </a:p>
        </p:txBody>
      </p:sp>
    </p:spTree>
    <p:extLst>
      <p:ext uri="{BB962C8B-B14F-4D97-AF65-F5344CB8AC3E}">
        <p14:creationId xmlns:p14="http://schemas.microsoft.com/office/powerpoint/2010/main" val="29643891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1081</TotalTime>
  <Words>2461</Words>
  <Application>Microsoft Office PowerPoint</Application>
  <PresentationFormat>ワイド画面</PresentationFormat>
  <Paragraphs>199</Paragraphs>
  <Slides>10</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10</vt:i4>
      </vt:variant>
    </vt:vector>
  </HeadingPairs>
  <TitlesOfParts>
    <vt:vector size="15" baseType="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Administrator</dc:creator>
  <cp:lastModifiedBy>Administrator</cp:lastModifiedBy>
  <cp:revision>112</cp:revision>
  <cp:lastPrinted>2020-05-05T01:41:29Z</cp:lastPrinted>
  <dcterms:created xsi:type="dcterms:W3CDTF">2020-04-16T10:14:51Z</dcterms:created>
  <dcterms:modified xsi:type="dcterms:W3CDTF">2020-05-05T09:09:56Z</dcterms:modified>
</cp:coreProperties>
</file>