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54521C2-2D89-498E-A05A-DF25C700D38F}"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8183AE-B087-40CE-9670-BDF11E78E7A6}" type="slidenum">
              <a:rPr kumimoji="1" lang="ja-JP" altLang="en-US" smtClean="0"/>
              <a:t>‹#›</a:t>
            </a:fld>
            <a:endParaRPr kumimoji="1" lang="ja-JP" altLang="en-US"/>
          </a:p>
        </p:txBody>
      </p:sp>
    </p:spTree>
    <p:extLst>
      <p:ext uri="{BB962C8B-B14F-4D97-AF65-F5344CB8AC3E}">
        <p14:creationId xmlns:p14="http://schemas.microsoft.com/office/powerpoint/2010/main" val="591702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4521C2-2D89-498E-A05A-DF25C700D38F}"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8183AE-B087-40CE-9670-BDF11E78E7A6}" type="slidenum">
              <a:rPr kumimoji="1" lang="ja-JP" altLang="en-US" smtClean="0"/>
              <a:t>‹#›</a:t>
            </a:fld>
            <a:endParaRPr kumimoji="1" lang="ja-JP" altLang="en-US"/>
          </a:p>
        </p:txBody>
      </p:sp>
    </p:spTree>
    <p:extLst>
      <p:ext uri="{BB962C8B-B14F-4D97-AF65-F5344CB8AC3E}">
        <p14:creationId xmlns:p14="http://schemas.microsoft.com/office/powerpoint/2010/main" val="794061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4521C2-2D89-498E-A05A-DF25C700D38F}"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8183AE-B087-40CE-9670-BDF11E78E7A6}" type="slidenum">
              <a:rPr kumimoji="1" lang="ja-JP" altLang="en-US" smtClean="0"/>
              <a:t>‹#›</a:t>
            </a:fld>
            <a:endParaRPr kumimoji="1" lang="ja-JP" altLang="en-US"/>
          </a:p>
        </p:txBody>
      </p:sp>
    </p:spTree>
    <p:extLst>
      <p:ext uri="{BB962C8B-B14F-4D97-AF65-F5344CB8AC3E}">
        <p14:creationId xmlns:p14="http://schemas.microsoft.com/office/powerpoint/2010/main" val="284161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4521C2-2D89-498E-A05A-DF25C700D38F}"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8183AE-B087-40CE-9670-BDF11E78E7A6}" type="slidenum">
              <a:rPr kumimoji="1" lang="ja-JP" altLang="en-US" smtClean="0"/>
              <a:t>‹#›</a:t>
            </a:fld>
            <a:endParaRPr kumimoji="1" lang="ja-JP" altLang="en-US"/>
          </a:p>
        </p:txBody>
      </p:sp>
    </p:spTree>
    <p:extLst>
      <p:ext uri="{BB962C8B-B14F-4D97-AF65-F5344CB8AC3E}">
        <p14:creationId xmlns:p14="http://schemas.microsoft.com/office/powerpoint/2010/main" val="1207091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54521C2-2D89-498E-A05A-DF25C700D38F}"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8183AE-B087-40CE-9670-BDF11E78E7A6}" type="slidenum">
              <a:rPr kumimoji="1" lang="ja-JP" altLang="en-US" smtClean="0"/>
              <a:t>‹#›</a:t>
            </a:fld>
            <a:endParaRPr kumimoji="1" lang="ja-JP" altLang="en-US"/>
          </a:p>
        </p:txBody>
      </p:sp>
    </p:spTree>
    <p:extLst>
      <p:ext uri="{BB962C8B-B14F-4D97-AF65-F5344CB8AC3E}">
        <p14:creationId xmlns:p14="http://schemas.microsoft.com/office/powerpoint/2010/main" val="2272392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54521C2-2D89-498E-A05A-DF25C700D38F}" type="datetimeFigureOut">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8183AE-B087-40CE-9670-BDF11E78E7A6}" type="slidenum">
              <a:rPr kumimoji="1" lang="ja-JP" altLang="en-US" smtClean="0"/>
              <a:t>‹#›</a:t>
            </a:fld>
            <a:endParaRPr kumimoji="1" lang="ja-JP" altLang="en-US"/>
          </a:p>
        </p:txBody>
      </p:sp>
    </p:spTree>
    <p:extLst>
      <p:ext uri="{BB962C8B-B14F-4D97-AF65-F5344CB8AC3E}">
        <p14:creationId xmlns:p14="http://schemas.microsoft.com/office/powerpoint/2010/main" val="2436505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54521C2-2D89-498E-A05A-DF25C700D38F}" type="datetimeFigureOut">
              <a:rPr kumimoji="1" lang="ja-JP" altLang="en-US" smtClean="0"/>
              <a:t>2020/5/5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38183AE-B087-40CE-9670-BDF11E78E7A6}" type="slidenum">
              <a:rPr kumimoji="1" lang="ja-JP" altLang="en-US" smtClean="0"/>
              <a:t>‹#›</a:t>
            </a:fld>
            <a:endParaRPr kumimoji="1" lang="ja-JP" altLang="en-US"/>
          </a:p>
        </p:txBody>
      </p:sp>
    </p:spTree>
    <p:extLst>
      <p:ext uri="{BB962C8B-B14F-4D97-AF65-F5344CB8AC3E}">
        <p14:creationId xmlns:p14="http://schemas.microsoft.com/office/powerpoint/2010/main" val="393869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54521C2-2D89-498E-A05A-DF25C700D38F}" type="datetimeFigureOut">
              <a:rPr kumimoji="1" lang="ja-JP" altLang="en-US" smtClean="0"/>
              <a:t>2020/5/5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38183AE-B087-40CE-9670-BDF11E78E7A6}" type="slidenum">
              <a:rPr kumimoji="1" lang="ja-JP" altLang="en-US" smtClean="0"/>
              <a:t>‹#›</a:t>
            </a:fld>
            <a:endParaRPr kumimoji="1" lang="ja-JP" altLang="en-US"/>
          </a:p>
        </p:txBody>
      </p:sp>
    </p:spTree>
    <p:extLst>
      <p:ext uri="{BB962C8B-B14F-4D97-AF65-F5344CB8AC3E}">
        <p14:creationId xmlns:p14="http://schemas.microsoft.com/office/powerpoint/2010/main" val="1433061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4521C2-2D89-498E-A05A-DF25C700D38F}" type="datetimeFigureOut">
              <a:rPr kumimoji="1" lang="ja-JP" altLang="en-US" smtClean="0"/>
              <a:t>2020/5/5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38183AE-B087-40CE-9670-BDF11E78E7A6}" type="slidenum">
              <a:rPr kumimoji="1" lang="ja-JP" altLang="en-US" smtClean="0"/>
              <a:t>‹#›</a:t>
            </a:fld>
            <a:endParaRPr kumimoji="1" lang="ja-JP" altLang="en-US"/>
          </a:p>
        </p:txBody>
      </p:sp>
    </p:spTree>
    <p:extLst>
      <p:ext uri="{BB962C8B-B14F-4D97-AF65-F5344CB8AC3E}">
        <p14:creationId xmlns:p14="http://schemas.microsoft.com/office/powerpoint/2010/main" val="684988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54521C2-2D89-498E-A05A-DF25C700D38F}" type="datetimeFigureOut">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8183AE-B087-40CE-9670-BDF11E78E7A6}" type="slidenum">
              <a:rPr kumimoji="1" lang="ja-JP" altLang="en-US" smtClean="0"/>
              <a:t>‹#›</a:t>
            </a:fld>
            <a:endParaRPr kumimoji="1" lang="ja-JP" altLang="en-US"/>
          </a:p>
        </p:txBody>
      </p:sp>
    </p:spTree>
    <p:extLst>
      <p:ext uri="{BB962C8B-B14F-4D97-AF65-F5344CB8AC3E}">
        <p14:creationId xmlns:p14="http://schemas.microsoft.com/office/powerpoint/2010/main" val="2457980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54521C2-2D89-498E-A05A-DF25C700D38F}" type="datetimeFigureOut">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8183AE-B087-40CE-9670-BDF11E78E7A6}" type="slidenum">
              <a:rPr kumimoji="1" lang="ja-JP" altLang="en-US" smtClean="0"/>
              <a:t>‹#›</a:t>
            </a:fld>
            <a:endParaRPr kumimoji="1" lang="ja-JP" altLang="en-US"/>
          </a:p>
        </p:txBody>
      </p:sp>
    </p:spTree>
    <p:extLst>
      <p:ext uri="{BB962C8B-B14F-4D97-AF65-F5344CB8AC3E}">
        <p14:creationId xmlns:p14="http://schemas.microsoft.com/office/powerpoint/2010/main" val="2159336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4521C2-2D89-498E-A05A-DF25C700D38F}" type="datetimeFigureOut">
              <a:rPr kumimoji="1" lang="ja-JP" altLang="en-US" smtClean="0"/>
              <a:t>2020/5/5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183AE-B087-40CE-9670-BDF11E78E7A6}" type="slidenum">
              <a:rPr kumimoji="1" lang="ja-JP" altLang="en-US" smtClean="0"/>
              <a:t>‹#›</a:t>
            </a:fld>
            <a:endParaRPr kumimoji="1" lang="ja-JP" altLang="en-US"/>
          </a:p>
        </p:txBody>
      </p:sp>
    </p:spTree>
    <p:extLst>
      <p:ext uri="{BB962C8B-B14F-4D97-AF65-F5344CB8AC3E}">
        <p14:creationId xmlns:p14="http://schemas.microsoft.com/office/powerpoint/2010/main" val="2301610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04503"/>
            <a:ext cx="12192000" cy="744583"/>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b="1" dirty="0"/>
              <a:t>施設の種別に応じた感染防止対策</a:t>
            </a:r>
            <a:r>
              <a:rPr lang="ja-JP" altLang="en-US" sz="3000" b="1" dirty="0" smtClean="0"/>
              <a:t>の例①</a:t>
            </a:r>
            <a:endParaRPr kumimoji="1" lang="ja-JP" altLang="en-US" sz="3000" b="1" dirty="0"/>
          </a:p>
        </p:txBody>
      </p:sp>
      <p:sp>
        <p:nvSpPr>
          <p:cNvPr id="6" name="正方形/長方形 5"/>
          <p:cNvSpPr/>
          <p:nvPr/>
        </p:nvSpPr>
        <p:spPr>
          <a:xfrm>
            <a:off x="13062" y="1593667"/>
            <a:ext cx="12096207" cy="2076996"/>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ysClr val="windowText" lastClr="000000"/>
                </a:solidFill>
              </a:rPr>
              <a:t>・</a:t>
            </a:r>
            <a:r>
              <a:rPr lang="ja-JP" altLang="en-US" dirty="0">
                <a:solidFill>
                  <a:sysClr val="windowText" lastClr="000000"/>
                </a:solidFill>
              </a:rPr>
              <a:t>マスク着用の上、十分な座席の間隔（四方を空けた席配置等）が確保される</a:t>
            </a:r>
            <a:r>
              <a:rPr lang="ja-JP" altLang="en-US" dirty="0" smtClean="0">
                <a:solidFill>
                  <a:sysClr val="windowText" lastClr="000000"/>
                </a:solidFill>
              </a:rPr>
              <a:t>こと</a:t>
            </a:r>
            <a:endParaRPr lang="ja-JP" altLang="en-US" dirty="0">
              <a:solidFill>
                <a:sysClr val="windowText" lastClr="000000"/>
              </a:solidFill>
            </a:endParaRPr>
          </a:p>
          <a:p>
            <a:r>
              <a:rPr lang="ja-JP" altLang="en-US" dirty="0" smtClean="0">
                <a:solidFill>
                  <a:sysClr val="windowText" lastClr="000000"/>
                </a:solidFill>
              </a:rPr>
              <a:t>・</a:t>
            </a:r>
            <a:r>
              <a:rPr lang="ja-JP" altLang="en-US" dirty="0">
                <a:solidFill>
                  <a:sysClr val="windowText" lastClr="000000"/>
                </a:solidFill>
              </a:rPr>
              <a:t>入退出時（入退出時の行列含む）や集合場所等において人と人との十分な間隔（できるだけ２ｍを目安に）</a:t>
            </a:r>
            <a:r>
              <a:rPr lang="ja-JP" altLang="en-US" dirty="0" smtClean="0">
                <a:solidFill>
                  <a:sysClr val="windowText" lastClr="000000"/>
                </a:solidFill>
              </a:rPr>
              <a:t>が確保</a:t>
            </a:r>
            <a:endParaRPr lang="en-US" altLang="ja-JP" dirty="0" smtClean="0">
              <a:solidFill>
                <a:sysClr val="windowText" lastClr="000000"/>
              </a:solidFill>
            </a:endParaRPr>
          </a:p>
          <a:p>
            <a:r>
              <a:rPr lang="ja-JP" altLang="en-US" dirty="0">
                <a:solidFill>
                  <a:sysClr val="windowText" lastClr="000000"/>
                </a:solidFill>
              </a:rPr>
              <a:t>　</a:t>
            </a:r>
            <a:r>
              <a:rPr lang="ja-JP" altLang="en-US" dirty="0" smtClean="0">
                <a:solidFill>
                  <a:sysClr val="windowText" lastClr="000000"/>
                </a:solidFill>
              </a:rPr>
              <a:t>されること</a:t>
            </a:r>
            <a:endParaRPr lang="ja-JP" altLang="en-US" dirty="0">
              <a:solidFill>
                <a:sysClr val="windowText" lastClr="000000"/>
              </a:solidFill>
            </a:endParaRPr>
          </a:p>
          <a:p>
            <a:r>
              <a:rPr lang="ja-JP" altLang="en-US" dirty="0" smtClean="0">
                <a:solidFill>
                  <a:sysClr val="windowText" lastClr="000000"/>
                </a:solidFill>
              </a:rPr>
              <a:t>・</a:t>
            </a:r>
            <a:r>
              <a:rPr lang="ja-JP" altLang="en-US" dirty="0">
                <a:solidFill>
                  <a:sysClr val="windowText" lastClr="000000"/>
                </a:solidFill>
              </a:rPr>
              <a:t>適切な消毒や換気等が行われる</a:t>
            </a:r>
            <a:r>
              <a:rPr lang="ja-JP" altLang="en-US" dirty="0" smtClean="0">
                <a:solidFill>
                  <a:sysClr val="windowText" lastClr="000000"/>
                </a:solidFill>
              </a:rPr>
              <a:t>こと</a:t>
            </a:r>
            <a:endParaRPr lang="en-US" altLang="ja-JP" dirty="0" smtClean="0">
              <a:solidFill>
                <a:sysClr val="windowText" lastClr="000000"/>
              </a:solidFill>
            </a:endParaRPr>
          </a:p>
          <a:p>
            <a:r>
              <a:rPr lang="ja-JP" altLang="en-US" dirty="0" smtClean="0">
                <a:solidFill>
                  <a:sysClr val="windowText" lastClr="000000"/>
                </a:solidFill>
              </a:rPr>
              <a:t>・施設</a:t>
            </a:r>
            <a:r>
              <a:rPr lang="ja-JP" altLang="en-US" dirty="0">
                <a:solidFill>
                  <a:sysClr val="windowText" lastClr="000000"/>
                </a:solidFill>
              </a:rPr>
              <a:t>で開催する催物（イベント等）に関しては、催物の開催制限に応じて</a:t>
            </a:r>
            <a:r>
              <a:rPr lang="ja-JP" altLang="en-US" dirty="0" smtClean="0">
                <a:solidFill>
                  <a:sysClr val="windowText" lastClr="000000"/>
                </a:solidFill>
              </a:rPr>
              <a:t>、参加者</a:t>
            </a:r>
            <a:r>
              <a:rPr lang="ja-JP" altLang="en-US" dirty="0">
                <a:solidFill>
                  <a:sysClr val="windowText" lastClr="000000"/>
                </a:solidFill>
              </a:rPr>
              <a:t>が比較的</a:t>
            </a:r>
            <a:r>
              <a:rPr lang="ja-JP" altLang="en-US" dirty="0" smtClean="0">
                <a:solidFill>
                  <a:sysClr val="windowText" lastClr="000000"/>
                </a:solidFill>
              </a:rPr>
              <a:t>少人数（参加する人数</a:t>
            </a:r>
            <a:endParaRPr lang="en-US" altLang="ja-JP" dirty="0" smtClean="0">
              <a:solidFill>
                <a:sysClr val="windowText" lastClr="000000"/>
              </a:solidFill>
            </a:endParaRPr>
          </a:p>
          <a:p>
            <a:r>
              <a:rPr lang="ja-JP" altLang="en-US" dirty="0">
                <a:solidFill>
                  <a:sysClr val="windowText" lastClr="000000"/>
                </a:solidFill>
              </a:rPr>
              <a:t>　</a:t>
            </a:r>
            <a:r>
              <a:rPr lang="ja-JP" altLang="en-US" dirty="0" smtClean="0">
                <a:solidFill>
                  <a:sysClr val="windowText" lastClr="000000"/>
                </a:solidFill>
              </a:rPr>
              <a:t>が最大でも</a:t>
            </a:r>
            <a:r>
              <a:rPr lang="en-US" altLang="ja-JP" dirty="0" smtClean="0">
                <a:solidFill>
                  <a:sysClr val="windowText" lastClr="000000"/>
                </a:solidFill>
              </a:rPr>
              <a:t>50</a:t>
            </a:r>
            <a:r>
              <a:rPr lang="ja-JP" altLang="en-US" dirty="0" smtClean="0">
                <a:solidFill>
                  <a:sysClr val="windowText" lastClr="000000"/>
                </a:solidFill>
              </a:rPr>
              <a:t>人程度を想定）のもの</a:t>
            </a:r>
            <a:r>
              <a:rPr lang="ja-JP" altLang="en-US" dirty="0">
                <a:solidFill>
                  <a:sysClr val="windowText" lastClr="000000"/>
                </a:solidFill>
              </a:rPr>
              <a:t>等に</a:t>
            </a:r>
            <a:r>
              <a:rPr lang="ja-JP" altLang="en-US" dirty="0" smtClean="0">
                <a:solidFill>
                  <a:sysClr val="windowText" lastClr="000000"/>
                </a:solidFill>
              </a:rPr>
              <a:t>限定すること　　など</a:t>
            </a:r>
            <a:endParaRPr lang="ja-JP" altLang="en-US" dirty="0">
              <a:solidFill>
                <a:sysClr val="windowText" lastClr="000000"/>
              </a:solidFill>
            </a:endParaRPr>
          </a:p>
        </p:txBody>
      </p:sp>
      <p:sp>
        <p:nvSpPr>
          <p:cNvPr id="5" name="角丸四角形 4"/>
          <p:cNvSpPr/>
          <p:nvPr/>
        </p:nvSpPr>
        <p:spPr>
          <a:xfrm>
            <a:off x="13061" y="1185450"/>
            <a:ext cx="10607039" cy="509452"/>
          </a:xfrm>
          <a:prstGeom prst="roundRect">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b="1">
                <a:solidFill>
                  <a:sysClr val="windowText" lastClr="000000"/>
                </a:solidFill>
              </a:rPr>
              <a:t>１　劇場等（劇場、観覧場、映画館、演芸場）、集会・展示施設（集会場、公会堂、展示場）</a:t>
            </a:r>
            <a:endParaRPr kumimoji="1" lang="ja-JP" altLang="en-US" b="1" dirty="0">
              <a:solidFill>
                <a:sysClr val="windowText" lastClr="000000"/>
              </a:solidFill>
            </a:endParaRPr>
          </a:p>
        </p:txBody>
      </p:sp>
      <p:sp>
        <p:nvSpPr>
          <p:cNvPr id="8" name="正方形/長方形 7"/>
          <p:cNvSpPr/>
          <p:nvPr/>
        </p:nvSpPr>
        <p:spPr>
          <a:xfrm>
            <a:off x="13061" y="4310741"/>
            <a:ext cx="12096206" cy="2181499"/>
          </a:xfrm>
          <a:prstGeom prst="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ysClr val="windowText" lastClr="000000"/>
                </a:solidFill>
              </a:rPr>
              <a:t>・マスク着用の上、十分な座席の間隔（四方を空けた席配置等）が確保されること</a:t>
            </a:r>
          </a:p>
          <a:p>
            <a:r>
              <a:rPr lang="ja-JP" altLang="en-US" dirty="0" smtClean="0">
                <a:solidFill>
                  <a:sysClr val="windowText" lastClr="000000"/>
                </a:solidFill>
              </a:rPr>
              <a:t>・入退出時（入退出時の行列含む）や集合場所等において人と人との十分な間隔（できるだけ２ｍを目安に）が確保　</a:t>
            </a:r>
            <a:endParaRPr lang="en-US" altLang="ja-JP" dirty="0" smtClean="0">
              <a:solidFill>
                <a:sysClr val="windowText" lastClr="000000"/>
              </a:solidFill>
            </a:endParaRPr>
          </a:p>
          <a:p>
            <a:r>
              <a:rPr lang="ja-JP" altLang="en-US" dirty="0">
                <a:solidFill>
                  <a:sysClr val="windowText" lastClr="000000"/>
                </a:solidFill>
              </a:rPr>
              <a:t>　</a:t>
            </a:r>
            <a:r>
              <a:rPr lang="ja-JP" altLang="en-US" dirty="0" smtClean="0">
                <a:solidFill>
                  <a:sysClr val="windowText" lastClr="000000"/>
                </a:solidFill>
              </a:rPr>
              <a:t>されること</a:t>
            </a:r>
          </a:p>
          <a:p>
            <a:r>
              <a:rPr lang="ja-JP" altLang="en-US" dirty="0" smtClean="0">
                <a:solidFill>
                  <a:sysClr val="windowText" lastClr="000000"/>
                </a:solidFill>
              </a:rPr>
              <a:t>・適切な消毒や換気等が行われることなどの徹底した感染防止対策が行われること</a:t>
            </a:r>
          </a:p>
          <a:p>
            <a:r>
              <a:rPr lang="ja-JP" altLang="en-US" dirty="0" smtClean="0">
                <a:solidFill>
                  <a:sysClr val="windowText" lastClr="000000"/>
                </a:solidFill>
              </a:rPr>
              <a:t>・必要に応じて、入場の制限等を講ずることにより、施設内の移動においても人と人との接触を避けるための十分な</a:t>
            </a:r>
            <a:endParaRPr lang="en-US" altLang="ja-JP" dirty="0" smtClean="0">
              <a:solidFill>
                <a:sysClr val="windowText" lastClr="000000"/>
              </a:solidFill>
            </a:endParaRPr>
          </a:p>
          <a:p>
            <a:r>
              <a:rPr lang="ja-JP" altLang="en-US" dirty="0">
                <a:solidFill>
                  <a:sysClr val="windowText" lastClr="000000"/>
                </a:solidFill>
              </a:rPr>
              <a:t>　</a:t>
            </a:r>
            <a:r>
              <a:rPr lang="ja-JP" altLang="en-US" dirty="0" smtClean="0">
                <a:solidFill>
                  <a:sysClr val="windowText" lastClr="000000"/>
                </a:solidFill>
              </a:rPr>
              <a:t>距離（できるだけ２ｍを目安に）が確保されること　　など</a:t>
            </a:r>
            <a:endParaRPr lang="ja-JP" altLang="en-US" dirty="0">
              <a:solidFill>
                <a:sysClr val="windowText" lastClr="000000"/>
              </a:solidFill>
            </a:endParaRPr>
          </a:p>
        </p:txBody>
      </p:sp>
      <p:sp>
        <p:nvSpPr>
          <p:cNvPr id="7" name="角丸四角形 6"/>
          <p:cNvSpPr/>
          <p:nvPr/>
        </p:nvSpPr>
        <p:spPr>
          <a:xfrm>
            <a:off x="13063" y="3933554"/>
            <a:ext cx="10607039" cy="509452"/>
          </a:xfrm>
          <a:prstGeom prst="roundRect">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b="1" dirty="0">
                <a:solidFill>
                  <a:sysClr val="windowText" lastClr="000000"/>
                </a:solidFill>
              </a:rPr>
              <a:t>２　博物館等（博物館、美術館、図書館）</a:t>
            </a:r>
          </a:p>
        </p:txBody>
      </p:sp>
    </p:spTree>
    <p:extLst>
      <p:ext uri="{BB962C8B-B14F-4D97-AF65-F5344CB8AC3E}">
        <p14:creationId xmlns:p14="http://schemas.microsoft.com/office/powerpoint/2010/main" val="3610060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04503"/>
            <a:ext cx="12192000" cy="744583"/>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b="1" dirty="0"/>
              <a:t>施設の種別に応じた感染防止対策</a:t>
            </a:r>
            <a:r>
              <a:rPr lang="ja-JP" altLang="en-US" sz="3000" b="1" dirty="0" smtClean="0"/>
              <a:t>の例②</a:t>
            </a:r>
            <a:endParaRPr kumimoji="1" lang="ja-JP" altLang="en-US" sz="3000" b="1" dirty="0"/>
          </a:p>
        </p:txBody>
      </p:sp>
      <p:sp>
        <p:nvSpPr>
          <p:cNvPr id="6" name="正方形/長方形 5"/>
          <p:cNvSpPr/>
          <p:nvPr/>
        </p:nvSpPr>
        <p:spPr>
          <a:xfrm>
            <a:off x="13063" y="1871251"/>
            <a:ext cx="12070080" cy="1930039"/>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ysClr val="windowText" lastClr="000000"/>
                </a:solidFill>
              </a:rPr>
              <a:t>・マスク着用の上、十分な座席の間隔（四方を空けた席配置等）が確保されること</a:t>
            </a:r>
          </a:p>
          <a:p>
            <a:r>
              <a:rPr lang="ja-JP" altLang="en-US" dirty="0" smtClean="0">
                <a:solidFill>
                  <a:sysClr val="windowText" lastClr="000000"/>
                </a:solidFill>
              </a:rPr>
              <a:t>・入退出時（入退出時の行列含む）や集合場所等において人と人との十分な間隔（できるだけ２ｍを目安に）が確保</a:t>
            </a:r>
            <a:endParaRPr lang="en-US" altLang="ja-JP" dirty="0" smtClean="0">
              <a:solidFill>
                <a:sysClr val="windowText" lastClr="000000"/>
              </a:solidFill>
            </a:endParaRPr>
          </a:p>
          <a:p>
            <a:r>
              <a:rPr lang="ja-JP" altLang="en-US" dirty="0">
                <a:solidFill>
                  <a:sysClr val="windowText" lastClr="000000"/>
                </a:solidFill>
              </a:rPr>
              <a:t>　</a:t>
            </a:r>
            <a:r>
              <a:rPr lang="ja-JP" altLang="en-US" dirty="0" smtClean="0">
                <a:solidFill>
                  <a:sysClr val="windowText" lastClr="000000"/>
                </a:solidFill>
              </a:rPr>
              <a:t>されること</a:t>
            </a:r>
          </a:p>
          <a:p>
            <a:r>
              <a:rPr lang="ja-JP" altLang="en-US" dirty="0" smtClean="0">
                <a:solidFill>
                  <a:sysClr val="windowText" lastClr="000000"/>
                </a:solidFill>
              </a:rPr>
              <a:t>・適切な消毒や換気等が行われることなどの徹底した感染防止対策が行われること</a:t>
            </a:r>
          </a:p>
          <a:p>
            <a:r>
              <a:rPr lang="ja-JP" altLang="en-US" dirty="0" smtClean="0">
                <a:solidFill>
                  <a:sysClr val="windowText" lastClr="000000"/>
                </a:solidFill>
              </a:rPr>
              <a:t>・従業員と客との間や、客と客との間にパーテーションを設けること　　など</a:t>
            </a:r>
            <a:endParaRPr lang="ja-JP" altLang="en-US" dirty="0">
              <a:solidFill>
                <a:sysClr val="windowText" lastClr="000000"/>
              </a:solidFill>
            </a:endParaRPr>
          </a:p>
        </p:txBody>
      </p:sp>
      <p:sp>
        <p:nvSpPr>
          <p:cNvPr id="5" name="角丸四角形 4"/>
          <p:cNvSpPr/>
          <p:nvPr/>
        </p:nvSpPr>
        <p:spPr>
          <a:xfrm>
            <a:off x="13063" y="1208312"/>
            <a:ext cx="10646228" cy="741319"/>
          </a:xfrm>
          <a:prstGeom prst="roundRect">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ysClr val="windowText" lastClr="000000"/>
                </a:solidFill>
              </a:rPr>
              <a:t>３　生活必需物資販売施設（百貨店、スーパーマーケット等）、生活必需サービスを提供する店舗等</a:t>
            </a:r>
            <a:endParaRPr lang="en-US" altLang="ja-JP" b="1" dirty="0" smtClean="0">
              <a:solidFill>
                <a:sysClr val="windowText" lastClr="000000"/>
              </a:solidFill>
            </a:endParaRPr>
          </a:p>
          <a:p>
            <a:r>
              <a:rPr lang="ja-JP" altLang="en-US" b="1" dirty="0">
                <a:solidFill>
                  <a:sysClr val="windowText" lastClr="000000"/>
                </a:solidFill>
              </a:rPr>
              <a:t>　</a:t>
            </a:r>
            <a:r>
              <a:rPr lang="ja-JP" altLang="en-US" b="1" dirty="0" smtClean="0">
                <a:solidFill>
                  <a:sysClr val="windowText" lastClr="000000"/>
                </a:solidFill>
              </a:rPr>
              <a:t>（理髪店、質屋、貸衣裳屋等）、学習塾等（自動車教習所、学習塾等）</a:t>
            </a:r>
            <a:endParaRPr lang="ja-JP" altLang="en-US" b="1" dirty="0">
              <a:solidFill>
                <a:sysClr val="windowText" lastClr="000000"/>
              </a:solidFill>
            </a:endParaRPr>
          </a:p>
        </p:txBody>
      </p:sp>
      <p:sp>
        <p:nvSpPr>
          <p:cNvPr id="8" name="正方形/長方形 7"/>
          <p:cNvSpPr/>
          <p:nvPr/>
        </p:nvSpPr>
        <p:spPr>
          <a:xfrm>
            <a:off x="13062" y="4382574"/>
            <a:ext cx="12070080" cy="2129252"/>
          </a:xfrm>
          <a:prstGeom prst="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ysClr val="windowText" lastClr="000000"/>
                </a:solidFill>
              </a:rPr>
              <a:t>・マスク着用の上、十分な座席の間隔（四方を空けた席配置等）が確保されること</a:t>
            </a:r>
          </a:p>
          <a:p>
            <a:r>
              <a:rPr lang="ja-JP" altLang="en-US" dirty="0" smtClean="0">
                <a:solidFill>
                  <a:sysClr val="windowText" lastClr="000000"/>
                </a:solidFill>
              </a:rPr>
              <a:t>・入退出時（入退出時の行列含む）や集合場所等において人と人との十分な間隔（できるだけ２ｍを目安に）が確保</a:t>
            </a:r>
            <a:endParaRPr lang="en-US" altLang="ja-JP" dirty="0" smtClean="0">
              <a:solidFill>
                <a:sysClr val="windowText" lastClr="000000"/>
              </a:solidFill>
            </a:endParaRPr>
          </a:p>
          <a:p>
            <a:r>
              <a:rPr lang="ja-JP" altLang="en-US" dirty="0">
                <a:solidFill>
                  <a:sysClr val="windowText" lastClr="000000"/>
                </a:solidFill>
              </a:rPr>
              <a:t>　</a:t>
            </a:r>
            <a:r>
              <a:rPr lang="ja-JP" altLang="en-US" dirty="0" smtClean="0">
                <a:solidFill>
                  <a:sysClr val="windowText" lastClr="000000"/>
                </a:solidFill>
              </a:rPr>
              <a:t>されること</a:t>
            </a:r>
          </a:p>
          <a:p>
            <a:r>
              <a:rPr lang="ja-JP" altLang="en-US" dirty="0" smtClean="0">
                <a:solidFill>
                  <a:sysClr val="windowText" lastClr="000000"/>
                </a:solidFill>
              </a:rPr>
              <a:t>・適切な換気が行われるとともに、客の入れ替えのタイミングで消毒が行われること</a:t>
            </a:r>
          </a:p>
          <a:p>
            <a:r>
              <a:rPr lang="ja-JP" altLang="en-US" dirty="0" smtClean="0">
                <a:solidFill>
                  <a:sysClr val="windowText" lastClr="000000"/>
                </a:solidFill>
              </a:rPr>
              <a:t>・客同士の大声での会話を行わないよう呼びかけ、かつ、</a:t>
            </a:r>
            <a:r>
              <a:rPr lang="en-US" altLang="ja-JP" dirty="0" smtClean="0">
                <a:solidFill>
                  <a:sysClr val="windowText" lastClr="000000"/>
                </a:solidFill>
              </a:rPr>
              <a:t>BGM</a:t>
            </a:r>
            <a:r>
              <a:rPr lang="ja-JP" altLang="en-US" dirty="0" smtClean="0">
                <a:solidFill>
                  <a:sysClr val="windowText" lastClr="000000"/>
                </a:solidFill>
              </a:rPr>
              <a:t>や機械の効果音等を最小限のものとし、従業員が客</a:t>
            </a:r>
            <a:endParaRPr lang="en-US" altLang="ja-JP" dirty="0" smtClean="0">
              <a:solidFill>
                <a:sysClr val="windowText" lastClr="000000"/>
              </a:solidFill>
            </a:endParaRPr>
          </a:p>
          <a:p>
            <a:r>
              <a:rPr lang="ja-JP" altLang="en-US" dirty="0">
                <a:solidFill>
                  <a:sysClr val="windowText" lastClr="000000"/>
                </a:solidFill>
              </a:rPr>
              <a:t>　</a:t>
            </a:r>
            <a:r>
              <a:rPr lang="ja-JP" altLang="en-US" dirty="0" smtClean="0">
                <a:solidFill>
                  <a:sysClr val="windowText" lastClr="000000"/>
                </a:solidFill>
              </a:rPr>
              <a:t>同士の大声での会話が行われていないことを確認できる状態にすること　　など</a:t>
            </a:r>
          </a:p>
        </p:txBody>
      </p:sp>
      <p:sp>
        <p:nvSpPr>
          <p:cNvPr id="7" name="角丸四角形 6"/>
          <p:cNvSpPr/>
          <p:nvPr/>
        </p:nvSpPr>
        <p:spPr>
          <a:xfrm>
            <a:off x="13062" y="3948246"/>
            <a:ext cx="10646229" cy="509452"/>
          </a:xfrm>
          <a:prstGeom prst="roundRect">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ysClr val="windowText" lastClr="000000"/>
                </a:solidFill>
              </a:rPr>
              <a:t>４　運動・遊技施設（パチンコ屋、ゲームセンター等）</a:t>
            </a:r>
            <a:endParaRPr lang="ja-JP" altLang="ja-JP" b="1" dirty="0">
              <a:solidFill>
                <a:sysClr val="windowText" lastClr="000000"/>
              </a:solidFill>
            </a:endParaRPr>
          </a:p>
        </p:txBody>
      </p:sp>
    </p:spTree>
    <p:extLst>
      <p:ext uri="{BB962C8B-B14F-4D97-AF65-F5344CB8AC3E}">
        <p14:creationId xmlns:p14="http://schemas.microsoft.com/office/powerpoint/2010/main" val="4156590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04503"/>
            <a:ext cx="12192000" cy="744583"/>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b="1" dirty="0"/>
              <a:t>施設の種別に応じた感染防止対策</a:t>
            </a:r>
            <a:r>
              <a:rPr lang="ja-JP" altLang="en-US" sz="3000" b="1" dirty="0" smtClean="0"/>
              <a:t>の例③</a:t>
            </a:r>
            <a:endParaRPr kumimoji="1" lang="ja-JP" altLang="en-US" sz="3000" b="1" dirty="0"/>
          </a:p>
        </p:txBody>
      </p:sp>
      <p:sp>
        <p:nvSpPr>
          <p:cNvPr id="6" name="正方形/長方形 5"/>
          <p:cNvSpPr/>
          <p:nvPr/>
        </p:nvSpPr>
        <p:spPr>
          <a:xfrm>
            <a:off x="13063" y="1632858"/>
            <a:ext cx="12083143" cy="2442753"/>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ysClr val="windowText" lastClr="000000"/>
                </a:solidFill>
              </a:rPr>
              <a:t>・個室などの密閉した部屋の使用や、座敷席等における多人数での使用を控えること</a:t>
            </a:r>
          </a:p>
          <a:p>
            <a:r>
              <a:rPr lang="ja-JP" altLang="en-US" dirty="0" smtClean="0">
                <a:solidFill>
                  <a:sysClr val="windowText" lastClr="000000"/>
                </a:solidFill>
              </a:rPr>
              <a:t>・座席の間にパーテーションを設け、又は座席の間隔を十分に空けるなど、３つの密の環境を徹底的に排除すること</a:t>
            </a:r>
          </a:p>
          <a:p>
            <a:r>
              <a:rPr lang="ja-JP" altLang="en-US" dirty="0" smtClean="0">
                <a:solidFill>
                  <a:sysClr val="windowText" lastClr="000000"/>
                </a:solidFill>
              </a:rPr>
              <a:t>・接客時等におけるマスク着用、客の入れ替え時の適切な消毒や清掃、大皿での取り分けによる食事提供を自粛する　</a:t>
            </a:r>
          </a:p>
          <a:p>
            <a:r>
              <a:rPr lang="ja-JP" altLang="en-US" dirty="0" smtClean="0">
                <a:solidFill>
                  <a:sysClr val="windowText" lastClr="000000"/>
                </a:solidFill>
              </a:rPr>
              <a:t>　こと</a:t>
            </a:r>
          </a:p>
          <a:p>
            <a:r>
              <a:rPr lang="ja-JP" altLang="en-US" dirty="0" smtClean="0">
                <a:solidFill>
                  <a:sysClr val="windowText" lastClr="000000"/>
                </a:solidFill>
              </a:rPr>
              <a:t>・従業員や出入り業者に発熱や感冒症状がある場合の迅速かつ適切な対応など、衛生面や健康面の管理を徹底する</a:t>
            </a:r>
            <a:r>
              <a:rPr lang="ja-JP" altLang="en-US" dirty="0" err="1" smtClean="0">
                <a:solidFill>
                  <a:sysClr val="windowText" lastClr="000000"/>
                </a:solidFill>
              </a:rPr>
              <a:t>こ</a:t>
            </a:r>
            <a:endParaRPr lang="ja-JP" altLang="en-US" dirty="0" smtClean="0">
              <a:solidFill>
                <a:sysClr val="windowText" lastClr="000000"/>
              </a:solidFill>
            </a:endParaRPr>
          </a:p>
          <a:p>
            <a:r>
              <a:rPr lang="ja-JP" altLang="en-US" dirty="0" smtClean="0">
                <a:solidFill>
                  <a:sysClr val="windowText" lastClr="000000"/>
                </a:solidFill>
              </a:rPr>
              <a:t>　と</a:t>
            </a:r>
            <a:endParaRPr lang="en-US" altLang="ja-JP" dirty="0" smtClean="0">
              <a:solidFill>
                <a:sysClr val="windowText" lastClr="000000"/>
              </a:solidFill>
            </a:endParaRPr>
          </a:p>
          <a:p>
            <a:r>
              <a:rPr lang="ja-JP" altLang="en-US" dirty="0" smtClean="0">
                <a:solidFill>
                  <a:sysClr val="windowText" lastClr="000000"/>
                </a:solidFill>
              </a:rPr>
              <a:t>・酒類の提供時間についても配慮すること　　など</a:t>
            </a:r>
          </a:p>
        </p:txBody>
      </p:sp>
      <p:sp>
        <p:nvSpPr>
          <p:cNvPr id="5" name="角丸四角形 4"/>
          <p:cNvSpPr/>
          <p:nvPr/>
        </p:nvSpPr>
        <p:spPr>
          <a:xfrm>
            <a:off x="13063" y="1244237"/>
            <a:ext cx="10450286" cy="545376"/>
          </a:xfrm>
          <a:prstGeom prst="roundRect">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ysClr val="windowText" lastClr="000000"/>
                </a:solidFill>
              </a:rPr>
              <a:t>５　食事提供施設（接待を伴わないもの）</a:t>
            </a:r>
          </a:p>
        </p:txBody>
      </p:sp>
    </p:spTree>
    <p:extLst>
      <p:ext uri="{BB962C8B-B14F-4D97-AF65-F5344CB8AC3E}">
        <p14:creationId xmlns:p14="http://schemas.microsoft.com/office/powerpoint/2010/main" val="297261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759</Words>
  <Application>Microsoft Office PowerPoint</Application>
  <PresentationFormat>ワイド画面</PresentationFormat>
  <Paragraphs>39</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Administrator</cp:lastModifiedBy>
  <cp:revision>5</cp:revision>
  <cp:lastPrinted>2020-05-05T12:30:28Z</cp:lastPrinted>
  <dcterms:created xsi:type="dcterms:W3CDTF">2020-05-05T11:37:47Z</dcterms:created>
  <dcterms:modified xsi:type="dcterms:W3CDTF">2020-05-05T12:32:34Z</dcterms:modified>
</cp:coreProperties>
</file>